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Poppins"/>
      <p:regular r:id="rId53"/>
      <p:bold r:id="rId54"/>
      <p:italic r:id="rId55"/>
      <p:boldItalic r:id="rId56"/>
    </p:embeddedFont>
    <p:embeddedFont>
      <p:font typeface="Manrope"/>
      <p:regular r:id="rId57"/>
      <p:bold r:id="rId58"/>
    </p:embeddedFont>
    <p:embeddedFont>
      <p:font typeface="Open Sans SemiBold"/>
      <p:regular r:id="rId59"/>
      <p:bold r:id="rId60"/>
      <p:italic r:id="rId61"/>
      <p:boldItalic r:id="rId62"/>
    </p:embeddedFont>
    <p:embeddedFont>
      <p:font typeface="Rubik"/>
      <p:regular r:id="rId63"/>
      <p:bold r:id="rId64"/>
      <p:italic r:id="rId65"/>
      <p:boldItalic r:id="rId66"/>
    </p:embeddedFont>
    <p:embeddedFont>
      <p:font typeface="Poppins SemiBold"/>
      <p:regular r:id="rId67"/>
      <p:bold r:id="rId68"/>
      <p:italic r:id="rId69"/>
      <p:boldItalic r:id="rId70"/>
    </p:embeddedFont>
    <p:embeddedFont>
      <p:font typeface="Open Sans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OpenSans-italic.fntdata"/><Relationship Id="rId72" Type="http://schemas.openxmlformats.org/officeDocument/2006/relationships/font" Target="fonts/OpenSans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schemas.openxmlformats.org/officeDocument/2006/relationships/font" Target="fonts/OpenSans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OpenSans-regular.fntdata"/><Relationship Id="rId70" Type="http://schemas.openxmlformats.org/officeDocument/2006/relationships/font" Target="fonts/PoppinsSemiBold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SemiBold-boldItalic.fntdata"/><Relationship Id="rId61" Type="http://schemas.openxmlformats.org/officeDocument/2006/relationships/font" Target="fonts/OpenSansSemiBold-italic.fntdata"/><Relationship Id="rId20" Type="http://schemas.openxmlformats.org/officeDocument/2006/relationships/slide" Target="slides/slide15.xml"/><Relationship Id="rId64" Type="http://schemas.openxmlformats.org/officeDocument/2006/relationships/font" Target="fonts/Rubik-bold.fntdata"/><Relationship Id="rId63" Type="http://schemas.openxmlformats.org/officeDocument/2006/relationships/font" Target="fonts/Rubik-regular.fntdata"/><Relationship Id="rId22" Type="http://schemas.openxmlformats.org/officeDocument/2006/relationships/slide" Target="slides/slide17.xml"/><Relationship Id="rId66" Type="http://schemas.openxmlformats.org/officeDocument/2006/relationships/font" Target="fonts/Rubik-boldItalic.fntdata"/><Relationship Id="rId21" Type="http://schemas.openxmlformats.org/officeDocument/2006/relationships/slide" Target="slides/slide16.xml"/><Relationship Id="rId65" Type="http://schemas.openxmlformats.org/officeDocument/2006/relationships/font" Target="fonts/Rubik-italic.fntdata"/><Relationship Id="rId24" Type="http://schemas.openxmlformats.org/officeDocument/2006/relationships/slide" Target="slides/slide19.xml"/><Relationship Id="rId68" Type="http://schemas.openxmlformats.org/officeDocument/2006/relationships/font" Target="fonts/PoppinsSemiBold-bold.fntdata"/><Relationship Id="rId23" Type="http://schemas.openxmlformats.org/officeDocument/2006/relationships/slide" Target="slides/slide18.xml"/><Relationship Id="rId67" Type="http://schemas.openxmlformats.org/officeDocument/2006/relationships/font" Target="fonts/PoppinsSemiBold-regular.fntdata"/><Relationship Id="rId60" Type="http://schemas.openxmlformats.org/officeDocument/2006/relationships/font" Target="fonts/OpenSansSemiBold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PoppinsSemiBold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Poppins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Poppins-italic.fntdata"/><Relationship Id="rId10" Type="http://schemas.openxmlformats.org/officeDocument/2006/relationships/slide" Target="slides/slide5.xml"/><Relationship Id="rId54" Type="http://schemas.openxmlformats.org/officeDocument/2006/relationships/font" Target="fonts/Poppins-bold.fntdata"/><Relationship Id="rId13" Type="http://schemas.openxmlformats.org/officeDocument/2006/relationships/slide" Target="slides/slide8.xml"/><Relationship Id="rId57" Type="http://schemas.openxmlformats.org/officeDocument/2006/relationships/font" Target="fonts/Manrope-regular.fntdata"/><Relationship Id="rId12" Type="http://schemas.openxmlformats.org/officeDocument/2006/relationships/slide" Target="slides/slide7.xml"/><Relationship Id="rId56" Type="http://schemas.openxmlformats.org/officeDocument/2006/relationships/font" Target="fonts/Poppins-boldItalic.fntdata"/><Relationship Id="rId15" Type="http://schemas.openxmlformats.org/officeDocument/2006/relationships/slide" Target="slides/slide10.xml"/><Relationship Id="rId59" Type="http://schemas.openxmlformats.org/officeDocument/2006/relationships/font" Target="fonts/OpenSansSemiBold-regular.fntdata"/><Relationship Id="rId14" Type="http://schemas.openxmlformats.org/officeDocument/2006/relationships/slide" Target="slides/slide9.xml"/><Relationship Id="rId58" Type="http://schemas.openxmlformats.org/officeDocument/2006/relationships/font" Target="fonts/Manrope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2aac15d95_2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312aac15d95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4ae73836f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c4ae73836f_1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17c9e620bc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17c9e620bc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4ae73836f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c4ae73836f_1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4ae73836f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c4ae73836f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4ae73836f_1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c4ae73836f_1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4ae73836f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c4ae73836f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4ae73836f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c4ae73836f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4ae73836f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c4ae73836f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4ae73836f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c4ae73836f_1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425862a26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c425862a26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2aac15d95_2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312aac15d95_2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7c9e620bc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7c9e620bc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27c8fe5e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127c8fe5e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4ae73836f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c4ae73836f_1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27c8fe5ea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127c8fe5ea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127c8fe5e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127c8fe5e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27c8fe5e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127c8fe5e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27c8fe5ea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127c8fe5ea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1cff8c5e5d_2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1cff8c5e5d_2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c4ae73836f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2c4ae73836f_1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4606470a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4606470a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425862a26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c425862a26_0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606470a1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606470a1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4ae73836f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c4ae73836f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180b7f335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180b7f335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1cff8c5e5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1cff8c5e5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2aac15d95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12aac15d95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c4ae73836f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c4ae73836f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c4ae73836f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2c4ae73836f_1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c4ae73836f_1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c4ae73836f_1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4606470a1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4606470a1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4606470a1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4606470a1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425862a26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2c425862a26_0_2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4606470a1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4606470a1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4606470a1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4606470a1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4606470a1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4606470a1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4606470a1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4606470a1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4606470a1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4606470a1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c4ae73836f_1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c4ae73836f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c4ae73836f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c4ae73836f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c4ae73836f_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c4ae73836f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4ae73836f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c4ae73836f_1_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425862a26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c425862a26_0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425862a26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c425862a26_0_2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4ae73836f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c4ae73836f_1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425862a2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c425862a2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ingress problem is always the first problem cloud-native devs run into -- and it’s often the </a:t>
            </a:r>
            <a:r>
              <a:rPr b="1" lang="en"/>
              <a:t>only</a:t>
            </a:r>
            <a:r>
              <a:rPr lang="en"/>
              <a:t> problem they run into.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teway-api.sigs.k8s.io/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4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teway-api.sigs.k8s.io/" TargetMode="External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teway-api.sigs.k8s.io/" TargetMode="External"/><Relationship Id="rId3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">
  <p:cSld name="CUSTOM_4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425" y="-4775"/>
            <a:ext cx="9152100" cy="57300"/>
          </a:xfrm>
          <a:prstGeom prst="rect">
            <a:avLst/>
          </a:prstGeom>
          <a:gradFill>
            <a:gsLst>
              <a:gs pos="0">
                <a:srgbClr val="073359"/>
              </a:gs>
              <a:gs pos="22000">
                <a:srgbClr val="014685"/>
              </a:gs>
              <a:gs pos="37000">
                <a:srgbClr val="0167C4"/>
              </a:gs>
              <a:gs pos="52000">
                <a:srgbClr val="0185FD"/>
              </a:gs>
              <a:gs pos="100000">
                <a:srgbClr val="64F9B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Open Sans SemiBold"/>
              <a:buNone/>
              <a:defRPr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-5568" l="-4218" r="-4218" t="-5579"/>
          <a:stretch/>
        </p:blipFill>
        <p:spPr>
          <a:xfrm>
            <a:off x="344250" y="2560025"/>
            <a:ext cx="415601" cy="41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2" type="title"/>
          </p:nvPr>
        </p:nvSpPr>
        <p:spPr>
          <a:xfrm>
            <a:off x="796835" y="1844752"/>
            <a:ext cx="73356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3" type="title"/>
          </p:nvPr>
        </p:nvSpPr>
        <p:spPr>
          <a:xfrm>
            <a:off x="796835" y="2557624"/>
            <a:ext cx="73356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4" type="title"/>
          </p:nvPr>
        </p:nvSpPr>
        <p:spPr>
          <a:xfrm>
            <a:off x="311700" y="1017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Rubik"/>
              <a:buNone/>
              <a:defRPr sz="260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" name="Google Shape;15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1600" y="4568875"/>
            <a:ext cx="1675199" cy="4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5">
            <a:alphaModFix/>
          </a:blip>
          <a:srcRect b="-9453" l="-9566" r="-9566" t="-9453"/>
          <a:stretch/>
        </p:blipFill>
        <p:spPr>
          <a:xfrm>
            <a:off x="344250" y="1867425"/>
            <a:ext cx="415601" cy="41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5" type="title"/>
          </p:nvPr>
        </p:nvSpPr>
        <p:spPr>
          <a:xfrm>
            <a:off x="796835" y="3270512"/>
            <a:ext cx="73356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151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2"/>
          <p:cNvPicPr preferRelativeResize="0"/>
          <p:nvPr/>
        </p:nvPicPr>
        <p:blipFill rotWithShape="1">
          <a:blip r:embed="rId2">
            <a:alphaModFix/>
          </a:blip>
          <a:srcRect b="44626" l="0" r="0" t="43446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/>
          <p:nvPr>
            <p:ph idx="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472458" y="151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2">
            <a:alphaModFix/>
          </a:blip>
          <a:srcRect b="44626" l="0" r="0" t="43446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3"/>
          <p:cNvSpPr txBox="1"/>
          <p:nvPr>
            <p:ph idx="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3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3" name="Google Shape;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472458" y="151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2">
            <a:alphaModFix/>
          </a:blip>
          <a:srcRect b="44626" l="0" r="0" t="43446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4"/>
          <p:cNvSpPr txBox="1"/>
          <p:nvPr>
            <p:ph idx="3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4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472458" y="151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/>
          </a:blip>
          <a:srcRect b="44626" l="0" r="0" t="43446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 txBox="1"/>
          <p:nvPr>
            <p:ph idx="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5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gradFill>
          <a:gsLst>
            <a:gs pos="0">
              <a:srgbClr val="0051B5"/>
            </a:gs>
            <a:gs pos="100000">
              <a:srgbClr val="81E9F6"/>
            </a:gs>
          </a:gsLst>
          <a:lin ang="0" scaled="0"/>
        </a:gra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 rotWithShape="1">
          <a:blip r:embed="rId2">
            <a:alphaModFix/>
          </a:blip>
          <a:srcRect b="16506" l="0" r="0" t="0"/>
          <a:stretch/>
        </p:blipFill>
        <p:spPr>
          <a:xfrm>
            <a:off x="10325" y="720375"/>
            <a:ext cx="9144003" cy="442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3013" y="3043725"/>
            <a:ext cx="6398624" cy="15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7538" y="1137939"/>
            <a:ext cx="6688927" cy="28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Gateway API">
  <p:cSld name="TITLE_AND_BODY_3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3115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Open Sans SemiBold"/>
              <a:buNone/>
              <a:defRPr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700"/>
              <a:buChar char="●"/>
              <a:defRPr sz="1900">
                <a:solidFill>
                  <a:schemeClr val="accent6"/>
                </a:solidFill>
              </a:defRPr>
            </a:lvl1pPr>
            <a:lvl2pPr indent="-323850" lvl="1" marL="9144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○"/>
              <a:defRPr sz="1500">
                <a:solidFill>
                  <a:schemeClr val="accent6"/>
                </a:solidFill>
              </a:defRPr>
            </a:lvl2pPr>
            <a:lvl3pPr indent="-323850" lvl="2" marL="13716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■"/>
              <a:defRPr sz="1500">
                <a:solidFill>
                  <a:schemeClr val="accent6"/>
                </a:solidFill>
              </a:defRPr>
            </a:lvl3pPr>
            <a:lvl4pPr indent="-323850" lvl="3" marL="18288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●"/>
              <a:defRPr sz="1500">
                <a:solidFill>
                  <a:schemeClr val="accent6"/>
                </a:solidFill>
              </a:defRPr>
            </a:lvl4pPr>
            <a:lvl5pPr indent="-323850" lvl="4" marL="22860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○"/>
              <a:defRPr sz="1500">
                <a:solidFill>
                  <a:schemeClr val="accent6"/>
                </a:solidFill>
              </a:defRPr>
            </a:lvl5pPr>
            <a:lvl6pPr indent="-323850" lvl="5" marL="2743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■"/>
              <a:defRPr sz="1500">
                <a:solidFill>
                  <a:schemeClr val="accent6"/>
                </a:solidFill>
              </a:defRPr>
            </a:lvl6pPr>
            <a:lvl7pPr indent="-323850" lvl="6" marL="32004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●"/>
              <a:defRPr sz="1500">
                <a:solidFill>
                  <a:schemeClr val="accent6"/>
                </a:solidFill>
              </a:defRPr>
            </a:lvl7pPr>
            <a:lvl8pPr indent="-323850" lvl="7" marL="36576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○"/>
              <a:defRPr sz="1500">
                <a:solidFill>
                  <a:schemeClr val="accent6"/>
                </a:solidFill>
              </a:defRPr>
            </a:lvl8pPr>
            <a:lvl9pPr indent="-323850" lvl="8" marL="4114800" rtl="0"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SzPts val="1500"/>
              <a:buChar char="■"/>
              <a:defRPr sz="15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>
            <a:off x="-3425" y="-4775"/>
            <a:ext cx="9152100" cy="57300"/>
          </a:xfrm>
          <a:prstGeom prst="rect">
            <a:avLst/>
          </a:prstGeom>
          <a:gradFill>
            <a:gsLst>
              <a:gs pos="0">
                <a:srgbClr val="073359"/>
              </a:gs>
              <a:gs pos="22000">
                <a:srgbClr val="014685"/>
              </a:gs>
              <a:gs pos="37000">
                <a:srgbClr val="0167C4"/>
              </a:gs>
              <a:gs pos="52000">
                <a:srgbClr val="0185FD"/>
              </a:gs>
              <a:gs pos="100000">
                <a:srgbClr val="64F9B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" name="Google Shape;22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1600" y="4568875"/>
            <a:ext cx="1675199" cy="4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TITLE_AND_BODY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52475"/>
            <a:ext cx="411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9250" lvl="0" marL="457200" rtl="0">
              <a:spcBef>
                <a:spcPts val="60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23850" lvl="1" marL="914400" rtl="0">
              <a:spcBef>
                <a:spcPts val="6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60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60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60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6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600"/>
              </a:spcBef>
              <a:spcAft>
                <a:spcPts val="60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728328" y="1150180"/>
            <a:ext cx="411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9250" lvl="0" marL="457200" rtl="0">
              <a:spcBef>
                <a:spcPts val="60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23850" lvl="1" marL="914400" rtl="0">
              <a:spcBef>
                <a:spcPts val="6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60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60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60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6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600"/>
              </a:spcBef>
              <a:spcAft>
                <a:spcPts val="60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7" name="Google Shape;27;p4"/>
          <p:cNvSpPr/>
          <p:nvPr/>
        </p:nvSpPr>
        <p:spPr>
          <a:xfrm>
            <a:off x="-3425" y="-4775"/>
            <a:ext cx="9152100" cy="57300"/>
          </a:xfrm>
          <a:prstGeom prst="rect">
            <a:avLst/>
          </a:prstGeom>
          <a:gradFill>
            <a:gsLst>
              <a:gs pos="0">
                <a:srgbClr val="01C1B4"/>
              </a:gs>
              <a:gs pos="100000">
                <a:srgbClr val="64F9BF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" name="Google Shape;28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1600" y="4568875"/>
            <a:ext cx="1675199" cy="46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>
            <a:off x="-3425" y="-4775"/>
            <a:ext cx="9152100" cy="57300"/>
          </a:xfrm>
          <a:prstGeom prst="rect">
            <a:avLst/>
          </a:prstGeom>
          <a:gradFill>
            <a:gsLst>
              <a:gs pos="0">
                <a:srgbClr val="073359"/>
              </a:gs>
              <a:gs pos="22000">
                <a:srgbClr val="014685"/>
              </a:gs>
              <a:gs pos="37000">
                <a:srgbClr val="0167C4"/>
              </a:gs>
              <a:gs pos="52000">
                <a:srgbClr val="0185FD"/>
              </a:gs>
              <a:gs pos="100000">
                <a:srgbClr val="64F9B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oster of a city&#10;&#10;Description automatically generated with medium confidence"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0432" y="0"/>
            <a:ext cx="9224866" cy="5191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and white rectangle&#10;&#10;Description automatically generated"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5009" y="0"/>
            <a:ext cx="92540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and purple background&#10;&#10;Description automatically generated" id="35" name="Google Shape;3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5009" y="0"/>
            <a:ext cx="92540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_1_1_1_1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spAutoFit/>
          </a:bodyPr>
          <a:lstStyle>
            <a:lvl1pPr lv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40" name="Google Shape;40;p8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1" name="Google Shape;41;p8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8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bg>
      <p:bgPr>
        <a:gradFill>
          <a:gsLst>
            <a:gs pos="0">
              <a:srgbClr val="0051B5"/>
            </a:gs>
            <a:gs pos="100000">
              <a:srgbClr val="81E9F6"/>
            </a:gs>
          </a:gsLst>
          <a:lin ang="0" scaled="0"/>
        </a:gra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 rotWithShape="1">
          <a:blip r:embed="rId2">
            <a:alphaModFix/>
          </a:blip>
          <a:srcRect b="16506" l="0" r="0" t="0"/>
          <a:stretch/>
        </p:blipFill>
        <p:spPr>
          <a:xfrm>
            <a:off x="10325" y="720375"/>
            <a:ext cx="9144003" cy="442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0721" y="2712775"/>
            <a:ext cx="4160375" cy="98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226" y="232425"/>
            <a:ext cx="4539950" cy="194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0051B5"/>
            </a:gs>
            <a:gs pos="100000">
              <a:srgbClr val="81E9F6"/>
            </a:gs>
          </a:gsLst>
          <a:lin ang="0" scaled="0"/>
        </a:gra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/>
          </a:blip>
          <a:srcRect b="16506" l="0" r="0" t="0"/>
          <a:stretch/>
        </p:blipFill>
        <p:spPr>
          <a:xfrm>
            <a:off x="10325" y="720375"/>
            <a:ext cx="9144003" cy="442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3013" y="3043725"/>
            <a:ext cx="6398624" cy="15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1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" type="subTitle"/>
          </p:nvPr>
        </p:nvSpPr>
        <p:spPr>
          <a:xfrm>
            <a:off x="311700" y="35980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8" name="Google Shape;5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312149"/>
            <a:ext cx="2474501" cy="106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Open Sans SemiBold"/>
              <a:buNone/>
              <a:defRPr sz="2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Open Sans"/>
              <a:buChar char="●"/>
              <a:defRPr sz="18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Char char="○"/>
              <a:defRPr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Char char="■"/>
              <a:defRPr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Char char="●"/>
              <a:defRPr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Char char="○"/>
              <a:defRPr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Char char="■"/>
              <a:defRPr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Char char="●"/>
              <a:defRPr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Char char="○"/>
              <a:defRPr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SzPts val="1400"/>
              <a:buFont typeface="Open Sans"/>
              <a:buChar char="■"/>
              <a:defRPr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kccnceu2024.sched.com/?iframe=yes&amp;w=100%&amp;sidebar=yes&amp;bg=no#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hyperlink" Target="https://gateway-api.sigs.k8s.io/" TargetMode="External"/><Relationship Id="rId5" Type="http://schemas.openxmlformats.org/officeDocument/2006/relationships/hyperlink" Target="https://kubernetes.io/blog/2023/10/31/gateway-api-ga/" TargetMode="External"/><Relationship Id="rId6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kccnceu2024.sched.com/?iframe=yes&amp;w=100%&amp;sidebar=yes&amp;bg=no#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Relationship Id="rId6" Type="http://schemas.openxmlformats.org/officeDocument/2006/relationships/image" Target="../media/image40.png"/><Relationship Id="rId7" Type="http://schemas.openxmlformats.org/officeDocument/2006/relationships/image" Target="../media/image25.png"/><Relationship Id="rId8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9.png"/><Relationship Id="rId5" Type="http://schemas.openxmlformats.org/officeDocument/2006/relationships/image" Target="../media/image40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Relationship Id="rId11" Type="http://schemas.openxmlformats.org/officeDocument/2006/relationships/image" Target="../media/image9.png"/><Relationship Id="rId10" Type="http://schemas.openxmlformats.org/officeDocument/2006/relationships/image" Target="../media/image40.png"/><Relationship Id="rId9" Type="http://schemas.openxmlformats.org/officeDocument/2006/relationships/image" Target="../media/image30.png"/><Relationship Id="rId5" Type="http://schemas.openxmlformats.org/officeDocument/2006/relationships/image" Target="../media/image21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ateway-api.sigs.k8s.io/#gateway-api-for-service-mesh-the-gamma-initiative" TargetMode="External"/><Relationship Id="rId4" Type="http://schemas.openxmlformats.org/officeDocument/2006/relationships/hyperlink" Target="https://github.com/linkerd/linkerd2/releases/tag/stable-2.13.0" TargetMode="External"/><Relationship Id="rId5" Type="http://schemas.openxmlformats.org/officeDocument/2006/relationships/hyperlink" Target="https://istio.io/latest/news/releases/1.9.x/announcing-1.9/#kubernetes-gateway-api-support-alpha" TargetMode="External"/><Relationship Id="rId6" Type="http://schemas.openxmlformats.org/officeDocument/2006/relationships/hyperlink" Target="https://istio.io/latest/news/releases/1.19.x/announcing-1.19/#gateway-api" TargetMode="External"/><Relationship Id="rId7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jpg"/><Relationship Id="rId4" Type="http://schemas.openxmlformats.org/officeDocument/2006/relationships/image" Target="../media/image1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ateway-api.sigs.k8s.io/geps/gep-1731/" TargetMode="External"/><Relationship Id="rId4" Type="http://schemas.openxmlformats.org/officeDocument/2006/relationships/hyperlink" Target="https://github.com/kubernetes-sigs/gateway-api/pull/3219" TargetMode="External"/><Relationship Id="rId5" Type="http://schemas.openxmlformats.org/officeDocument/2006/relationships/hyperlink" Target="https://github.com/kubernetes-sigs/gateway-api/pull/3441" TargetMode="External"/><Relationship Id="rId6" Type="http://schemas.openxmlformats.org/officeDocument/2006/relationships/hyperlink" Target="https://github.com/kubernetes-sigs/gateway-api/issues/326" TargetMode="External"/><Relationship Id="rId7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Relationship Id="rId11" Type="http://schemas.openxmlformats.org/officeDocument/2006/relationships/image" Target="../media/image9.png"/><Relationship Id="rId10" Type="http://schemas.openxmlformats.org/officeDocument/2006/relationships/image" Target="../media/image40.png"/><Relationship Id="rId9" Type="http://schemas.openxmlformats.org/officeDocument/2006/relationships/image" Target="../media/image30.png"/><Relationship Id="rId5" Type="http://schemas.openxmlformats.org/officeDocument/2006/relationships/image" Target="../media/image21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ateway-api.sigs.k8s.io/reference/spec/#gateway.networking.k8s.io%2fv1.GatewayConditionType" TargetMode="External"/><Relationship Id="rId4" Type="http://schemas.openxmlformats.org/officeDocument/2006/relationships/hyperlink" Target="https://gateway-api.sigs.k8s.io/reference/spec/#gateway.networking.k8s.io%2fv1.GatewayConditionReason" TargetMode="External"/><Relationship Id="rId5" Type="http://schemas.openxmlformats.org/officeDocument/2006/relationships/hyperlink" Target="https://gateway-api.sigs.k8s.io/reference/spec/#gateway.networking.k8s.io%2fv1.RouteConditionType" TargetMode="External"/><Relationship Id="rId6" Type="http://schemas.openxmlformats.org/officeDocument/2006/relationships/hyperlink" Target="https://gateway-api.sigs.k8s.io/reference/spec/#gateway.networking.k8s.io%2fv1.RouteConditionReason" TargetMode="External"/><Relationship Id="rId7" Type="http://schemas.openxmlformats.org/officeDocument/2006/relationships/image" Target="../media/image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flagger.app/" TargetMode="External"/><Relationship Id="rId4" Type="http://schemas.openxmlformats.org/officeDocument/2006/relationships/hyperlink" Target="https://argoproj.github.io/" TargetMode="External"/><Relationship Id="rId5" Type="http://schemas.openxmlformats.org/officeDocument/2006/relationships/hyperlink" Target="https://gateway-api.sigs.k8s.io/contributing/#meetings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slack.k8s.io" TargetMode="External"/><Relationship Id="rId4" Type="http://schemas.openxmlformats.org/officeDocument/2006/relationships/hyperlink" Target="http://github.com/kubernetes-sigs/gateway-api" TargetMode="External"/><Relationship Id="rId5" Type="http://schemas.openxmlformats.org/officeDocument/2006/relationships/hyperlink" Target="https://gateway-api.sigs.k8s.io/" TargetMode="External"/><Relationship Id="rId6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BuoyantIO/gateway-api-workshop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civo.com/seminar-signup" TargetMode="External"/><Relationship Id="rId4" Type="http://schemas.openxmlformats.org/officeDocument/2006/relationships/hyperlink" Target="https://www.civo.com/seminar-signup" TargetMode="External"/><Relationship Id="rId5" Type="http://schemas.openxmlformats.org/officeDocument/2006/relationships/hyperlink" Target="https://www.civo.com/seminar-signup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676850" y="2878275"/>
            <a:ext cx="6102300" cy="626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502625" y="2858570"/>
            <a:ext cx="672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03200" marR="317500" rtl="0" algn="l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Live with Gateway API v1.2</a:t>
            </a:r>
            <a:endParaRPr b="1" sz="3000">
              <a:solidFill>
                <a:schemeClr val="lt1"/>
              </a:solidFill>
              <a:uFill>
                <a:noFill/>
              </a:uFill>
              <a:latin typeface="Open Sans"/>
              <a:ea typeface="Open Sans"/>
              <a:cs typeface="Open Sans"/>
              <a:sym typeface="Open Sans"/>
              <a:hlinkClick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idx="4294967295" type="title"/>
          </p:nvPr>
        </p:nvSpPr>
        <p:spPr>
          <a:xfrm>
            <a:off x="150" y="2185650"/>
            <a:ext cx="91440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The Wild West of Ingress v1</a:t>
            </a:r>
            <a:endParaRPr sz="48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idx="4294967295" type="body"/>
          </p:nvPr>
        </p:nvSpPr>
        <p:spPr>
          <a:xfrm>
            <a:off x="268550" y="1017725"/>
            <a:ext cx="85206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We had the Ingress resource - it’s been widely used, but has some serious problems.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Monolithic - one resource to configure all of your routing rules requires high trust between teams and can be fragile to misconfiguration.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Too limited - the scope of the Ingress resource itself was quite small, so even basic functionality required extensions for each implementation.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1000"/>
              </a:spcAft>
              <a:buSzPts val="1900"/>
              <a:buFont typeface="Manrope"/>
              <a:buChar char="●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Poor extensibility mechanisms - with no standardized patterns for adding capabilities, bespoke unstructured annotations and supplemental custom CRDs proliferated.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76" name="Google Shape;176;p28"/>
          <p:cNvSpPr txBox="1"/>
          <p:nvPr>
            <p:ph type="title"/>
          </p:nvPr>
        </p:nvSpPr>
        <p:spPr>
          <a:xfrm>
            <a:off x="3115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Back in the old days…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9025" y="5922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idx="4294967295" type="title"/>
          </p:nvPr>
        </p:nvSpPr>
        <p:spPr>
          <a:xfrm>
            <a:off x="150" y="2185650"/>
            <a:ext cx="91440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Introducing Gateway API</a:t>
            </a:r>
            <a:endParaRPr sz="48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Gateway API for ingress traffic management</a:t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800" y="1152475"/>
            <a:ext cx="3904470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311700" y="1152475"/>
            <a:ext cx="411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40201" lvl="0" marL="457200" rtl="0" algn="l">
              <a:spcBef>
                <a:spcPts val="60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Gateway API</a:t>
            </a:r>
            <a:r>
              <a:rPr lang="en"/>
              <a:t> is a project within Kubernetes SIG-Network</a:t>
            </a:r>
            <a:endParaRPr/>
          </a:p>
          <a:p>
            <a:pPr indent="-340201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Started in 2020 as “Ingress v2” primarily focused on tackling the “annotations wild west” of the Ingress resource</a:t>
            </a:r>
            <a:endParaRPr/>
          </a:p>
          <a:p>
            <a:pPr indent="-340201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Reached GA with a v1.0 release in October 2023</a:t>
            </a:r>
            <a:endParaRPr/>
          </a:p>
          <a:p>
            <a:pPr indent="-340201" lvl="0" marL="457200" rtl="0" algn="l">
              <a:spcBef>
                <a:spcPts val="1000"/>
              </a:spcBef>
              <a:spcAft>
                <a:spcPts val="1000"/>
              </a:spcAft>
              <a:buSzPct val="100000"/>
              <a:buChar char="●"/>
            </a:pPr>
            <a:r>
              <a:rPr lang="en"/>
              <a:t>…but we’re not done yet and still actively adding more capabilities!</a:t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9025" y="5922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Gateway API for ingress traffic management</a:t>
            </a: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800" y="1152475"/>
            <a:ext cx="3904470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311700" y="1152475"/>
            <a:ext cx="411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Role-oriented design for config delegation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Standard generic API for common functionality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900"/>
              <a:buChar char="●"/>
            </a:pPr>
            <a:r>
              <a:rPr lang="en"/>
              <a:t>…but extensible for implementation-specific needs!</a:t>
            </a:r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9025" y="5922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Should I start using Gateway API now?</a:t>
            </a: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800" y="1152475"/>
            <a:ext cx="3904470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11700" y="1152475"/>
            <a:ext cx="411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New ingress or service mesh deployment? Consider starting with Gateway API.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Existing stable deployment? Learn concepts, plan for the future.</a:t>
            </a:r>
            <a:endParaRPr/>
          </a:p>
          <a:p>
            <a:pPr indent="-349250" lvl="0" marL="457200" rtl="0" algn="l">
              <a:spcBef>
                <a:spcPts val="1000"/>
              </a:spcBef>
              <a:spcAft>
                <a:spcPts val="1000"/>
              </a:spcAft>
              <a:buSzPts val="1900"/>
              <a:buChar char="●"/>
            </a:pPr>
            <a:r>
              <a:rPr lang="en"/>
              <a:t>“Most collaborative API in Kubernetes history”, come help us build it!</a:t>
            </a:r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9025" y="5922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Traffic management BEFORE</a:t>
            </a:r>
            <a:endParaRPr/>
          </a:p>
        </p:txBody>
      </p:sp>
      <p:sp>
        <p:nvSpPr>
          <p:cNvPr id="212" name="Google Shape;212;p33"/>
          <p:cNvSpPr txBox="1"/>
          <p:nvPr>
            <p:ph idx="1" type="body"/>
          </p:nvPr>
        </p:nvSpPr>
        <p:spPr>
          <a:xfrm>
            <a:off x="437324" y="1152475"/>
            <a:ext cx="4115100" cy="704400"/>
          </a:xfrm>
          <a:prstGeom prst="rect">
            <a:avLst/>
          </a:prstGeom>
          <a:solidFill>
            <a:srgbClr val="F3F3F3">
              <a:alpha val="79110"/>
            </a:srgbClr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45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apiVersion</a:t>
            </a:r>
            <a:r>
              <a:rPr lang="en" sz="1645">
                <a:latin typeface="Manrope"/>
                <a:ea typeface="Manrope"/>
                <a:cs typeface="Manrope"/>
                <a:sym typeface="Manrope"/>
              </a:rPr>
              <a:t>: networking.k8s.io/v1</a:t>
            </a:r>
            <a:endParaRPr sz="1645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45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kind</a:t>
            </a:r>
            <a:r>
              <a:rPr lang="en" sz="1645">
                <a:latin typeface="Manrope"/>
                <a:ea typeface="Manrope"/>
                <a:cs typeface="Manrope"/>
                <a:sym typeface="Manrope"/>
              </a:rPr>
              <a:t>: Ingress</a:t>
            </a:r>
            <a:endParaRPr sz="1645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1827974" y="1548500"/>
            <a:ext cx="4115100" cy="677100"/>
          </a:xfrm>
          <a:prstGeom prst="rect">
            <a:avLst/>
          </a:prstGeom>
          <a:solidFill>
            <a:srgbClr val="F3F3F3">
              <a:alpha val="79110"/>
            </a:srgbClr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apiVersion</a:t>
            </a:r>
            <a:r>
              <a:rPr lang="en" sz="160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: networking.istio.io/v1beta1</a:t>
            </a:r>
            <a:endParaRPr sz="1600">
              <a:solidFill>
                <a:schemeClr val="accent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kind</a:t>
            </a:r>
            <a:r>
              <a:rPr lang="en" sz="160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: VirtualService</a:t>
            </a:r>
            <a:endParaRPr sz="1600"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438" y="1152475"/>
            <a:ext cx="2674873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 txBox="1"/>
          <p:nvPr>
            <p:ph idx="1" type="body"/>
          </p:nvPr>
        </p:nvSpPr>
        <p:spPr>
          <a:xfrm>
            <a:off x="732599" y="2146775"/>
            <a:ext cx="4115100" cy="704400"/>
          </a:xfrm>
          <a:prstGeom prst="rect">
            <a:avLst/>
          </a:prstGeom>
          <a:solidFill>
            <a:srgbClr val="F3F3F3">
              <a:alpha val="79110"/>
            </a:srgbClr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apiVersion</a:t>
            </a: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: split.smi-spec.io/v1alpha2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kind</a:t>
            </a: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: TrafficSplit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951674" y="2756375"/>
            <a:ext cx="4337400" cy="704400"/>
          </a:xfrm>
          <a:prstGeom prst="rect">
            <a:avLst/>
          </a:prstGeom>
          <a:solidFill>
            <a:srgbClr val="F3F3F3">
              <a:alpha val="79110"/>
            </a:srgbClr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45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apiVersion</a:t>
            </a:r>
            <a:r>
              <a:rPr lang="en" sz="1645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: consul.hashicorp.com/v1alpha1</a:t>
            </a:r>
            <a:endParaRPr sz="1645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45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kind</a:t>
            </a:r>
            <a:r>
              <a:rPr lang="en" sz="1645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: IngressGateway</a:t>
            </a:r>
            <a:endParaRPr sz="1645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7" name="Google Shape;217;p33"/>
          <p:cNvSpPr txBox="1"/>
          <p:nvPr>
            <p:ph idx="1" type="body"/>
          </p:nvPr>
        </p:nvSpPr>
        <p:spPr>
          <a:xfrm>
            <a:off x="1827974" y="3413150"/>
            <a:ext cx="4337400" cy="704400"/>
          </a:xfrm>
          <a:prstGeom prst="rect">
            <a:avLst/>
          </a:prstGeom>
          <a:solidFill>
            <a:srgbClr val="F3F3F3">
              <a:alpha val="79110"/>
            </a:srgbClr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45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apiVersion</a:t>
            </a:r>
            <a:r>
              <a:rPr lang="en" sz="1645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: getambassador.io/v3alpha1</a:t>
            </a:r>
            <a:endParaRPr sz="1645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45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kind</a:t>
            </a:r>
            <a:r>
              <a:rPr lang="en" sz="1645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: Listener</a:t>
            </a:r>
            <a:endParaRPr sz="1645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437324" y="4032275"/>
            <a:ext cx="4337400" cy="704400"/>
          </a:xfrm>
          <a:prstGeom prst="rect">
            <a:avLst/>
          </a:prstGeom>
          <a:solidFill>
            <a:srgbClr val="F3F3F3">
              <a:alpha val="79110"/>
            </a:srgbClr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45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apiVersion</a:t>
            </a:r>
            <a:r>
              <a:rPr lang="en" sz="1645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: projectcontour.io/v1</a:t>
            </a:r>
            <a:endParaRPr sz="1645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45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kind</a:t>
            </a:r>
            <a:r>
              <a:rPr lang="en" sz="1645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: HTTPProxy</a:t>
            </a:r>
            <a:endParaRPr sz="1645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9025" y="5922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T</a:t>
            </a:r>
            <a:r>
              <a:rPr lang="en"/>
              <a:t>raffic management with Gateway API</a:t>
            </a:r>
            <a:endParaRPr/>
          </a:p>
        </p:txBody>
      </p:sp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911775" y="2095450"/>
            <a:ext cx="4115100" cy="691200"/>
          </a:xfrm>
          <a:prstGeom prst="rect">
            <a:avLst/>
          </a:prstGeom>
          <a:solidFill>
            <a:srgbClr val="F3F3F3">
              <a:alpha val="7911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45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apiVersion</a:t>
            </a:r>
            <a:r>
              <a:rPr lang="en" sz="1645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: gateway.networking.k8s.io/v1</a:t>
            </a:r>
            <a:endParaRPr sz="1645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45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kind</a:t>
            </a:r>
            <a:r>
              <a:rPr lang="en" sz="1645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: Gateway</a:t>
            </a:r>
            <a:endParaRPr sz="1645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6" name="Google Shape;226;p34"/>
          <p:cNvSpPr txBox="1"/>
          <p:nvPr/>
        </p:nvSpPr>
        <p:spPr>
          <a:xfrm>
            <a:off x="911775" y="2912850"/>
            <a:ext cx="4115100" cy="691200"/>
          </a:xfrm>
          <a:prstGeom prst="rect">
            <a:avLst/>
          </a:prstGeom>
          <a:solidFill>
            <a:srgbClr val="F3F3F3">
              <a:alpha val="791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" sz="1645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apiVersion</a:t>
            </a:r>
            <a:r>
              <a:rPr lang="en" sz="1645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: gateway.networking.k8s.io/v1</a:t>
            </a:r>
            <a:endParaRPr sz="1645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5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kind</a:t>
            </a:r>
            <a:r>
              <a:rPr lang="en" sz="1645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: HTTPRoute</a:t>
            </a:r>
            <a:endParaRPr sz="1700">
              <a:solidFill>
                <a:schemeClr val="accent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27" name="Google Shape;22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9775" y="1150175"/>
            <a:ext cx="2962526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9025" y="5922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idx="4294967295" type="title"/>
          </p:nvPr>
        </p:nvSpPr>
        <p:spPr>
          <a:xfrm>
            <a:off x="150" y="2185650"/>
            <a:ext cx="91440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What can we do with Gateway API?</a:t>
            </a:r>
            <a:endParaRPr sz="40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idx="4294967295" type="body"/>
          </p:nvPr>
        </p:nvSpPr>
        <p:spPr>
          <a:xfrm>
            <a:off x="344750" y="1017725"/>
            <a:ext cx="85206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Statically configured, c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oarse-grained routing behavior, based on the service name and percentage of traffic to split.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Examples: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Route 1% of traffic to </a:t>
            </a: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to </a:t>
            </a: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Foo-new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99% to </a:t>
            </a: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Foo-orig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(progressive delivery)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Route 100% of traffic 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to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to </a:t>
            </a: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Foo-west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or ServiceImport </a:t>
            </a: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(multi-cluster / failover)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9" name="Google Shape;239;p36"/>
          <p:cNvSpPr txBox="1"/>
          <p:nvPr>
            <p:ph type="title"/>
          </p:nvPr>
        </p:nvSpPr>
        <p:spPr>
          <a:xfrm>
            <a:off x="3115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Traffic splitting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9025" y="5922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676850" y="2878275"/>
            <a:ext cx="6102300" cy="626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502625" y="2858570"/>
            <a:ext cx="672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03200" marR="317500" rtl="0" algn="l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Live with Gateway API v1.1.1 🤦‍♂️</a:t>
            </a:r>
            <a:endParaRPr b="1" sz="3000">
              <a:solidFill>
                <a:schemeClr val="lt1"/>
              </a:solidFill>
              <a:uFill>
                <a:noFill/>
              </a:uFill>
              <a:latin typeface="Open Sans"/>
              <a:ea typeface="Open Sans"/>
              <a:cs typeface="Open Sans"/>
              <a:sym typeface="Open Sans"/>
              <a:hlinkClick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idx="4294967295" type="body"/>
          </p:nvPr>
        </p:nvSpPr>
        <p:spPr>
          <a:xfrm>
            <a:off x="347472" y="1017725"/>
            <a:ext cx="85206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R</a:t>
            </a:r>
            <a:r>
              <a:rPr lang="en" sz="1900">
                <a:latin typeface="Manrope"/>
                <a:ea typeface="Manrope"/>
                <a:cs typeface="Manrope"/>
                <a:sym typeface="Manrope"/>
              </a:rPr>
              <a:t>oute traffic based on many attributes of the request:</a:t>
            </a:r>
            <a:endParaRPr sz="1900">
              <a:latin typeface="Manrope"/>
              <a:ea typeface="Manrope"/>
              <a:cs typeface="Manrope"/>
              <a:sym typeface="Manrope"/>
            </a:endParaRPr>
          </a:p>
          <a:p>
            <a:pPr indent="-349250" lvl="1" marL="914400" rtl="0" algn="l">
              <a:spcBef>
                <a:spcPts val="600"/>
              </a:spcBef>
              <a:spcAft>
                <a:spcPts val="0"/>
              </a:spcAft>
              <a:buSzPts val="1900"/>
              <a:buFont typeface="Manrope"/>
              <a:buChar char="○"/>
            </a:pPr>
            <a:r>
              <a:rPr lang="en" sz="1900">
                <a:latin typeface="Manrope"/>
                <a:ea typeface="Manrope"/>
                <a:cs typeface="Manrope"/>
                <a:sym typeface="Manrope"/>
              </a:rPr>
              <a:t>Headers</a:t>
            </a:r>
            <a:endParaRPr sz="1900">
              <a:latin typeface="Manrope"/>
              <a:ea typeface="Manrope"/>
              <a:cs typeface="Manrope"/>
              <a:sym typeface="Manrope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Manrope"/>
              <a:buChar char="○"/>
            </a:pPr>
            <a:r>
              <a:rPr lang="en" sz="1900">
                <a:latin typeface="Manrope"/>
                <a:ea typeface="Manrope"/>
                <a:cs typeface="Manrope"/>
                <a:sym typeface="Manrope"/>
              </a:rPr>
              <a:t>Method</a:t>
            </a:r>
            <a:endParaRPr sz="1900">
              <a:latin typeface="Manrope"/>
              <a:ea typeface="Manrope"/>
              <a:cs typeface="Manrope"/>
              <a:sym typeface="Manrope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Manrope"/>
              <a:buChar char="○"/>
            </a:pPr>
            <a:r>
              <a:rPr lang="en" sz="1900">
                <a:latin typeface="Manrope"/>
                <a:ea typeface="Manrope"/>
                <a:cs typeface="Manrope"/>
                <a:sym typeface="Manrope"/>
              </a:rPr>
              <a:t>HTTP path and query parameters</a:t>
            </a:r>
            <a:endParaRPr sz="1900">
              <a:latin typeface="Manrope"/>
              <a:ea typeface="Manrope"/>
              <a:cs typeface="Manrope"/>
              <a:sym typeface="Manrope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Manrope"/>
              <a:buChar char="○"/>
            </a:pPr>
            <a:r>
              <a:rPr lang="en" sz="1900">
                <a:latin typeface="Manrope"/>
                <a:ea typeface="Manrope"/>
                <a:cs typeface="Manrope"/>
                <a:sym typeface="Manrope"/>
              </a:rPr>
              <a:t>(...but not body)</a:t>
            </a:r>
            <a:endParaRPr sz="19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>
                <a:latin typeface="Manrope"/>
                <a:ea typeface="Manrope"/>
                <a:cs typeface="Manrope"/>
                <a:sym typeface="Manrope"/>
              </a:rPr>
              <a:t>Examples:</a:t>
            </a:r>
            <a:endParaRPr sz="1900">
              <a:latin typeface="Manrope"/>
              <a:ea typeface="Manrope"/>
              <a:cs typeface="Manrope"/>
              <a:sym typeface="Manrope"/>
            </a:endParaRPr>
          </a:p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lang="en" sz="1900">
                <a:latin typeface="Manrope"/>
                <a:ea typeface="Manrope"/>
                <a:cs typeface="Manrope"/>
                <a:sym typeface="Manrope"/>
              </a:rPr>
              <a:t>Progressive delivery anywhere in the call graph</a:t>
            </a:r>
            <a:endParaRPr sz="1900">
              <a:latin typeface="Manrope"/>
              <a:ea typeface="Manrope"/>
              <a:cs typeface="Manrope"/>
              <a:sym typeface="Manrop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lang="en" sz="1900">
                <a:latin typeface="Manrope"/>
                <a:ea typeface="Manrope"/>
                <a:cs typeface="Manrope"/>
                <a:sym typeface="Manrope"/>
              </a:rPr>
              <a:t>A/B testing anywhere in the call graph</a:t>
            </a:r>
            <a:endParaRPr sz="1900">
              <a:latin typeface="Manrope"/>
              <a:ea typeface="Manrope"/>
              <a:cs typeface="Manrope"/>
              <a:sym typeface="Manrop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lang="en" sz="1900">
                <a:latin typeface="Manrope"/>
                <a:ea typeface="Manrope"/>
                <a:cs typeface="Manrope"/>
                <a:sym typeface="Manrope"/>
              </a:rPr>
              <a:t>Per-user canaries</a:t>
            </a:r>
            <a:endParaRPr sz="19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46" name="Google Shape;246;p37"/>
          <p:cNvSpPr txBox="1"/>
          <p:nvPr>
            <p:ph type="title"/>
          </p:nvPr>
        </p:nvSpPr>
        <p:spPr>
          <a:xfrm>
            <a:off x="3115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request routing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720">
              <a:solidFill>
                <a:schemeClr val="accent3"/>
              </a:solidFill>
            </a:endParaRPr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9025" y="5922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idx="4294967295" type="body"/>
          </p:nvPr>
        </p:nvSpPr>
        <p:spPr>
          <a:xfrm>
            <a:off x="347472" y="1017725"/>
            <a:ext cx="85206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Clr>
                <a:srgbClr val="0185FD"/>
              </a:buClr>
              <a:buSzPts val="1900"/>
              <a:buFont typeface="Manrope"/>
              <a:buChar char="●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All this stuff works with both HTTP and gRPC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185FD"/>
              </a:buClr>
              <a:buSzPts val="1900"/>
              <a:buFont typeface="Manrope"/>
              <a:buChar char="○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HTTPRoute for HTTP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185FD"/>
              </a:buClr>
              <a:buSzPts val="1900"/>
              <a:buFont typeface="Manrope"/>
              <a:buChar char="○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GRPCRoute for gRPC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185FD"/>
              </a:buClr>
              <a:buSzPts val="1900"/>
              <a:buFont typeface="Manrope"/>
              <a:buChar char="○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Similar resources because similar requests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Clr>
                <a:srgbClr val="0185FD"/>
              </a:buClr>
              <a:buSzPts val="1900"/>
              <a:buFont typeface="Manrope"/>
              <a:buChar char="●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GRPCRoute went GA in Gateway API v1.1.0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185FD"/>
              </a:buClr>
              <a:buSzPts val="1900"/>
              <a:buFont typeface="Manrope"/>
              <a:buChar char="○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but… use v1.1.1 or higher instead, v1.1.0 has a bug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53" name="Google Shape;253;p38"/>
          <p:cNvSpPr txBox="1"/>
          <p:nvPr>
            <p:ph type="title"/>
          </p:nvPr>
        </p:nvSpPr>
        <p:spPr>
          <a:xfrm>
            <a:off x="3115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and gRPC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720">
              <a:solidFill>
                <a:schemeClr val="accent3"/>
              </a:solidFill>
            </a:endParaRPr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9025" y="5922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idx="4294967295" type="title"/>
          </p:nvPr>
        </p:nvSpPr>
        <p:spPr>
          <a:xfrm>
            <a:off x="150" y="2185650"/>
            <a:ext cx="91440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Demo Architecture</a:t>
            </a:r>
            <a:endParaRPr sz="48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1075" y="1028050"/>
            <a:ext cx="5741849" cy="357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5" name="Google Shape;265;p40"/>
          <p:cNvSpPr txBox="1"/>
          <p:nvPr>
            <p:ph type="title"/>
          </p:nvPr>
        </p:nvSpPr>
        <p:spPr>
          <a:xfrm>
            <a:off x="311575" y="445025"/>
            <a:ext cx="865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Faces (http://github.com/BuoyantIO/faces-demo)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266" name="Google Shape;26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07852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/>
          <p:nvPr/>
        </p:nvSpPr>
        <p:spPr>
          <a:xfrm>
            <a:off x="3620300" y="1151275"/>
            <a:ext cx="4723200" cy="3228900"/>
          </a:xfrm>
          <a:prstGeom prst="roundRect">
            <a:avLst>
              <a:gd fmla="val 16667" name="adj"/>
            </a:avLst>
          </a:prstGeom>
          <a:solidFill>
            <a:srgbClr val="0185FD">
              <a:alpha val="5060"/>
            </a:srgbClr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1"/>
          <p:cNvSpPr/>
          <p:nvPr/>
        </p:nvSpPr>
        <p:spPr>
          <a:xfrm>
            <a:off x="3489025" y="2116525"/>
            <a:ext cx="792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" name="Google Shape;273;p41"/>
          <p:cNvCxnSpPr>
            <a:stCxn id="274" idx="0"/>
            <a:endCxn id="275" idx="3"/>
          </p:cNvCxnSpPr>
          <p:nvPr/>
        </p:nvCxnSpPr>
        <p:spPr>
          <a:xfrm flipH="1" rot="10800000">
            <a:off x="4997115" y="2165729"/>
            <a:ext cx="908100" cy="6000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0185F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41"/>
          <p:cNvCxnSpPr>
            <a:stCxn id="274" idx="0"/>
            <a:endCxn id="277" idx="3"/>
          </p:cNvCxnSpPr>
          <p:nvPr/>
        </p:nvCxnSpPr>
        <p:spPr>
          <a:xfrm>
            <a:off x="4997115" y="2765729"/>
            <a:ext cx="908100" cy="4857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0185F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Google Shape;278;p41"/>
          <p:cNvSpPr txBox="1"/>
          <p:nvPr/>
        </p:nvSpPr>
        <p:spPr>
          <a:xfrm>
            <a:off x="5958550" y="1303725"/>
            <a:ext cx="68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Open Sans"/>
                <a:ea typeface="Open Sans"/>
                <a:cs typeface="Open Sans"/>
                <a:sym typeface="Open Sans"/>
              </a:rPr>
              <a:t>😃</a:t>
            </a:r>
            <a:endParaRPr sz="3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9" name="Google Shape;279;p41"/>
          <p:cNvPicPr preferRelativeResize="0"/>
          <p:nvPr/>
        </p:nvPicPr>
        <p:blipFill rotWithShape="1">
          <a:blip r:embed="rId3">
            <a:alphaModFix/>
          </a:blip>
          <a:srcRect b="129" l="0" r="0" t="139"/>
          <a:stretch/>
        </p:blipFill>
        <p:spPr>
          <a:xfrm>
            <a:off x="4313813" y="1822425"/>
            <a:ext cx="5742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4325" y="3653475"/>
            <a:ext cx="574250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1"/>
          <p:cNvSpPr txBox="1"/>
          <p:nvPr/>
        </p:nvSpPr>
        <p:spPr>
          <a:xfrm>
            <a:off x="893050" y="1744079"/>
            <a:ext cx="222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Faces GUI</a:t>
            </a:r>
            <a:endParaRPr sz="1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4174" y="382181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1"/>
          <p:cNvSpPr/>
          <p:nvPr/>
        </p:nvSpPr>
        <p:spPr>
          <a:xfrm>
            <a:off x="4204815" y="2422529"/>
            <a:ext cx="792300" cy="686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FEFEF"/>
          </a:solidFill>
          <a:ln cap="flat" cmpd="sng" w="9525">
            <a:solidFill>
              <a:srgbClr val="0185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283" name="Google Shape;283;p41"/>
          <p:cNvSpPr txBox="1"/>
          <p:nvPr/>
        </p:nvSpPr>
        <p:spPr>
          <a:xfrm>
            <a:off x="4217565" y="2550179"/>
            <a:ext cx="76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face</a:t>
            </a:r>
            <a:endParaRPr sz="1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75" name="Google Shape;275;p41"/>
          <p:cNvSpPr/>
          <p:nvPr/>
        </p:nvSpPr>
        <p:spPr>
          <a:xfrm>
            <a:off x="5905302" y="1822579"/>
            <a:ext cx="792300" cy="686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FEFEF"/>
          </a:solidFill>
          <a:ln cap="flat" cmpd="sng" w="9525">
            <a:solidFill>
              <a:srgbClr val="0185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277" name="Google Shape;277;p41"/>
          <p:cNvSpPr/>
          <p:nvPr/>
        </p:nvSpPr>
        <p:spPr>
          <a:xfrm>
            <a:off x="5905302" y="2908329"/>
            <a:ext cx="792300" cy="686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FEFEF"/>
          </a:solidFill>
          <a:ln cap="flat" cmpd="sng" w="9525">
            <a:solidFill>
              <a:srgbClr val="0185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284" name="Google Shape;284;p41"/>
          <p:cNvSpPr txBox="1"/>
          <p:nvPr/>
        </p:nvSpPr>
        <p:spPr>
          <a:xfrm>
            <a:off x="5779588" y="1950225"/>
            <a:ext cx="104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smiley</a:t>
            </a:r>
            <a:endParaRPr sz="1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85" name="Google Shape;285;p41"/>
          <p:cNvSpPr txBox="1"/>
          <p:nvPr/>
        </p:nvSpPr>
        <p:spPr>
          <a:xfrm>
            <a:off x="5882938" y="3035963"/>
            <a:ext cx="83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color</a:t>
            </a:r>
            <a:endParaRPr sz="1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86" name="Google Shape;286;p41"/>
          <p:cNvPicPr preferRelativeResize="0"/>
          <p:nvPr/>
        </p:nvPicPr>
        <p:blipFill rotWithShape="1">
          <a:blip r:embed="rId3">
            <a:alphaModFix/>
          </a:blip>
          <a:srcRect b="129" l="0" r="0" t="139"/>
          <a:stretch/>
        </p:blipFill>
        <p:spPr>
          <a:xfrm>
            <a:off x="1415906" y="2182014"/>
            <a:ext cx="5742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1"/>
          <p:cNvPicPr preferRelativeResize="0"/>
          <p:nvPr/>
        </p:nvPicPr>
        <p:blipFill rotWithShape="1">
          <a:blip r:embed="rId3">
            <a:alphaModFix/>
          </a:blip>
          <a:srcRect b="129" l="0" r="0" t="139"/>
          <a:stretch/>
        </p:blipFill>
        <p:spPr>
          <a:xfrm>
            <a:off x="2024356" y="2182014"/>
            <a:ext cx="5742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1"/>
          <p:cNvPicPr preferRelativeResize="0"/>
          <p:nvPr/>
        </p:nvPicPr>
        <p:blipFill rotWithShape="1">
          <a:blip r:embed="rId3">
            <a:alphaModFix/>
          </a:blip>
          <a:srcRect b="129" l="0" r="0" t="139"/>
          <a:stretch/>
        </p:blipFill>
        <p:spPr>
          <a:xfrm>
            <a:off x="1415918" y="2776745"/>
            <a:ext cx="5742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1"/>
          <p:cNvPicPr preferRelativeResize="0"/>
          <p:nvPr/>
        </p:nvPicPr>
        <p:blipFill rotWithShape="1">
          <a:blip r:embed="rId3">
            <a:alphaModFix/>
          </a:blip>
          <a:srcRect b="129" l="0" r="0" t="139"/>
          <a:stretch/>
        </p:blipFill>
        <p:spPr>
          <a:xfrm>
            <a:off x="2024356" y="2776745"/>
            <a:ext cx="5742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1"/>
          <p:cNvPicPr preferRelativeResize="0"/>
          <p:nvPr/>
        </p:nvPicPr>
        <p:blipFill rotWithShape="1">
          <a:blip r:embed="rId3">
            <a:alphaModFix/>
          </a:blip>
          <a:srcRect b="129" l="0" r="30269" t="139"/>
          <a:stretch/>
        </p:blipFill>
        <p:spPr>
          <a:xfrm>
            <a:off x="2632802" y="2776750"/>
            <a:ext cx="4004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1"/>
          <p:cNvPicPr preferRelativeResize="0"/>
          <p:nvPr/>
        </p:nvPicPr>
        <p:blipFill rotWithShape="1">
          <a:blip r:embed="rId3">
            <a:alphaModFix/>
          </a:blip>
          <a:srcRect b="129" l="0" r="30269" t="139"/>
          <a:stretch/>
        </p:blipFill>
        <p:spPr>
          <a:xfrm>
            <a:off x="2632802" y="2182025"/>
            <a:ext cx="4004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1"/>
          <p:cNvPicPr preferRelativeResize="0"/>
          <p:nvPr/>
        </p:nvPicPr>
        <p:blipFill rotWithShape="1">
          <a:blip r:embed="rId3">
            <a:alphaModFix/>
          </a:blip>
          <a:srcRect b="129" l="30269" r="0" t="139"/>
          <a:stretch/>
        </p:blipFill>
        <p:spPr>
          <a:xfrm>
            <a:off x="981277" y="2182025"/>
            <a:ext cx="4004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1"/>
          <p:cNvPicPr preferRelativeResize="0"/>
          <p:nvPr/>
        </p:nvPicPr>
        <p:blipFill rotWithShape="1">
          <a:blip r:embed="rId3">
            <a:alphaModFix/>
          </a:blip>
          <a:srcRect b="129" l="30269" r="0" t="139"/>
          <a:stretch/>
        </p:blipFill>
        <p:spPr>
          <a:xfrm>
            <a:off x="981277" y="2776750"/>
            <a:ext cx="400425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41"/>
          <p:cNvCxnSpPr/>
          <p:nvPr/>
        </p:nvCxnSpPr>
        <p:spPr>
          <a:xfrm>
            <a:off x="3016515" y="2765729"/>
            <a:ext cx="1188300" cy="0"/>
          </a:xfrm>
          <a:prstGeom prst="straightConnector1">
            <a:avLst/>
          </a:prstGeom>
          <a:noFill/>
          <a:ln cap="flat" cmpd="sng" w="19050">
            <a:solidFill>
              <a:srgbClr val="0185F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5" name="Google Shape;29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7937" y="2089377"/>
            <a:ext cx="2138651" cy="172847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1"/>
          <p:cNvSpPr txBox="1"/>
          <p:nvPr>
            <p:ph type="title"/>
          </p:nvPr>
        </p:nvSpPr>
        <p:spPr>
          <a:xfrm>
            <a:off x="311575" y="445025"/>
            <a:ext cx="865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Faces (http://github.com/BuoyantIO/faces-demo)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97" name="Google Shape;297;p41"/>
          <p:cNvSpPr/>
          <p:nvPr/>
        </p:nvSpPr>
        <p:spPr>
          <a:xfrm>
            <a:off x="7247250" y="2908329"/>
            <a:ext cx="792300" cy="686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FEFEF"/>
          </a:solidFill>
          <a:ln cap="flat" cmpd="sng" w="9525">
            <a:solidFill>
              <a:srgbClr val="0185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298" name="Google Shape;298;p41"/>
          <p:cNvSpPr txBox="1"/>
          <p:nvPr/>
        </p:nvSpPr>
        <p:spPr>
          <a:xfrm>
            <a:off x="7224900" y="3035975"/>
            <a:ext cx="83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color2</a:t>
            </a:r>
            <a:endParaRPr sz="1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99" name="Google Shape;299;p41"/>
          <p:cNvSpPr/>
          <p:nvPr/>
        </p:nvSpPr>
        <p:spPr>
          <a:xfrm>
            <a:off x="7247250" y="1834191"/>
            <a:ext cx="792300" cy="686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FEFEF"/>
          </a:solidFill>
          <a:ln cap="flat" cmpd="sng" w="9525">
            <a:solidFill>
              <a:srgbClr val="0185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300" name="Google Shape;300;p41"/>
          <p:cNvSpPr txBox="1"/>
          <p:nvPr/>
        </p:nvSpPr>
        <p:spPr>
          <a:xfrm>
            <a:off x="7121550" y="1950213"/>
            <a:ext cx="104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smiley2</a:t>
            </a:r>
            <a:endParaRPr sz="1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01" name="Google Shape;301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56275" y="3653475"/>
            <a:ext cx="574250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1"/>
          <p:cNvSpPr txBox="1"/>
          <p:nvPr/>
        </p:nvSpPr>
        <p:spPr>
          <a:xfrm>
            <a:off x="7300500" y="1303725"/>
            <a:ext cx="68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Open Sans"/>
                <a:ea typeface="Open Sans"/>
                <a:cs typeface="Open Sans"/>
                <a:sym typeface="Open Sans"/>
              </a:rPr>
              <a:t>😍</a:t>
            </a:r>
            <a:endParaRPr sz="3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5035125" y="2027625"/>
            <a:ext cx="6252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HTTP</a:t>
            </a:r>
            <a:endParaRPr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41"/>
          <p:cNvSpPr txBox="1"/>
          <p:nvPr/>
        </p:nvSpPr>
        <p:spPr>
          <a:xfrm>
            <a:off x="5035125" y="3114575"/>
            <a:ext cx="6252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gRPC</a:t>
            </a:r>
            <a:endParaRPr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5" name="Google Shape;305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07852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/>
          <p:nvPr/>
        </p:nvSpPr>
        <p:spPr>
          <a:xfrm>
            <a:off x="3620288" y="1151275"/>
            <a:ext cx="4723200" cy="3228900"/>
          </a:xfrm>
          <a:prstGeom prst="roundRect">
            <a:avLst>
              <a:gd fmla="val 16667" name="adj"/>
            </a:avLst>
          </a:prstGeom>
          <a:solidFill>
            <a:srgbClr val="0185FD">
              <a:alpha val="5060"/>
            </a:srgbClr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1" name="Google Shape;311;p42"/>
          <p:cNvCxnSpPr>
            <a:stCxn id="312" idx="0"/>
            <a:endCxn id="313" idx="3"/>
          </p:cNvCxnSpPr>
          <p:nvPr/>
        </p:nvCxnSpPr>
        <p:spPr>
          <a:xfrm flipH="1" rot="10800000">
            <a:off x="4999640" y="2177429"/>
            <a:ext cx="905700" cy="5883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0185F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42"/>
          <p:cNvCxnSpPr>
            <a:stCxn id="312" idx="0"/>
            <a:endCxn id="315" idx="3"/>
          </p:cNvCxnSpPr>
          <p:nvPr/>
        </p:nvCxnSpPr>
        <p:spPr>
          <a:xfrm>
            <a:off x="4999640" y="2765729"/>
            <a:ext cx="905700" cy="4857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0185F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42"/>
          <p:cNvCxnSpPr>
            <a:stCxn id="317" idx="3"/>
            <a:endCxn id="312" idx="3"/>
          </p:cNvCxnSpPr>
          <p:nvPr/>
        </p:nvCxnSpPr>
        <p:spPr>
          <a:xfrm>
            <a:off x="3912325" y="2765725"/>
            <a:ext cx="294900" cy="600"/>
          </a:xfrm>
          <a:prstGeom prst="curvedConnector3">
            <a:avLst>
              <a:gd fmla="val 50020" name="adj1"/>
            </a:avLst>
          </a:prstGeom>
          <a:noFill/>
          <a:ln cap="flat" cmpd="sng" w="19050">
            <a:solidFill>
              <a:srgbClr val="0185F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8" name="Google Shape;318;p42"/>
          <p:cNvPicPr preferRelativeResize="0"/>
          <p:nvPr/>
        </p:nvPicPr>
        <p:blipFill rotWithShape="1">
          <a:blip r:embed="rId3">
            <a:alphaModFix/>
          </a:blip>
          <a:srcRect b="129" l="0" r="0" t="139"/>
          <a:stretch/>
        </p:blipFill>
        <p:spPr>
          <a:xfrm>
            <a:off x="4316338" y="1822425"/>
            <a:ext cx="57425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2"/>
          <p:cNvSpPr/>
          <p:nvPr/>
        </p:nvSpPr>
        <p:spPr>
          <a:xfrm>
            <a:off x="4207340" y="2422529"/>
            <a:ext cx="792300" cy="686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FEFEF"/>
          </a:solidFill>
          <a:ln cap="flat" cmpd="sng" w="9525">
            <a:solidFill>
              <a:srgbClr val="0185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313" name="Google Shape;313;p42"/>
          <p:cNvSpPr/>
          <p:nvPr/>
        </p:nvSpPr>
        <p:spPr>
          <a:xfrm>
            <a:off x="5905300" y="1834179"/>
            <a:ext cx="792300" cy="686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FEFEF"/>
          </a:solidFill>
          <a:ln cap="flat" cmpd="sng" w="9525">
            <a:solidFill>
              <a:srgbClr val="0185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315" name="Google Shape;315;p42"/>
          <p:cNvSpPr/>
          <p:nvPr/>
        </p:nvSpPr>
        <p:spPr>
          <a:xfrm>
            <a:off x="5905300" y="2908329"/>
            <a:ext cx="792300" cy="686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FEFEF"/>
          </a:solidFill>
          <a:ln cap="flat" cmpd="sng" w="9525">
            <a:solidFill>
              <a:srgbClr val="0185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319" name="Google Shape;319;p42"/>
          <p:cNvSpPr txBox="1"/>
          <p:nvPr/>
        </p:nvSpPr>
        <p:spPr>
          <a:xfrm>
            <a:off x="5958550" y="1303737"/>
            <a:ext cx="68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Open Sans"/>
                <a:ea typeface="Open Sans"/>
                <a:cs typeface="Open Sans"/>
                <a:sym typeface="Open Sans"/>
              </a:rPr>
              <a:t>😃</a:t>
            </a:r>
            <a:endParaRPr sz="3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0" name="Google Shape;32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4325" y="3653475"/>
            <a:ext cx="574250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2"/>
          <p:cNvSpPr txBox="1"/>
          <p:nvPr/>
        </p:nvSpPr>
        <p:spPr>
          <a:xfrm>
            <a:off x="4220090" y="2550179"/>
            <a:ext cx="76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face</a:t>
            </a:r>
            <a:endParaRPr sz="1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22" name="Google Shape;322;p42"/>
          <p:cNvSpPr txBox="1"/>
          <p:nvPr/>
        </p:nvSpPr>
        <p:spPr>
          <a:xfrm>
            <a:off x="5779600" y="1950225"/>
            <a:ext cx="104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smiley</a:t>
            </a:r>
            <a:endParaRPr sz="1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23" name="Google Shape;323;p42"/>
          <p:cNvSpPr txBox="1"/>
          <p:nvPr/>
        </p:nvSpPr>
        <p:spPr>
          <a:xfrm>
            <a:off x="5882950" y="3035325"/>
            <a:ext cx="83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color</a:t>
            </a:r>
            <a:endParaRPr sz="1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24" name="Google Shape;324;p42"/>
          <p:cNvSpPr/>
          <p:nvPr/>
        </p:nvSpPr>
        <p:spPr>
          <a:xfrm>
            <a:off x="2891063" y="2116525"/>
            <a:ext cx="792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2"/>
          <p:cNvSpPr txBox="1"/>
          <p:nvPr/>
        </p:nvSpPr>
        <p:spPr>
          <a:xfrm>
            <a:off x="890650" y="1744079"/>
            <a:ext cx="222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Faces GUI</a:t>
            </a:r>
            <a:endParaRPr sz="18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26" name="Google Shape;326;p42"/>
          <p:cNvPicPr preferRelativeResize="0"/>
          <p:nvPr/>
        </p:nvPicPr>
        <p:blipFill rotWithShape="1">
          <a:blip r:embed="rId3">
            <a:alphaModFix/>
          </a:blip>
          <a:srcRect b="129" l="0" r="0" t="139"/>
          <a:stretch/>
        </p:blipFill>
        <p:spPr>
          <a:xfrm>
            <a:off x="1413506" y="2182014"/>
            <a:ext cx="5742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2"/>
          <p:cNvPicPr preferRelativeResize="0"/>
          <p:nvPr/>
        </p:nvPicPr>
        <p:blipFill rotWithShape="1">
          <a:blip r:embed="rId3">
            <a:alphaModFix/>
          </a:blip>
          <a:srcRect b="129" l="0" r="0" t="139"/>
          <a:stretch/>
        </p:blipFill>
        <p:spPr>
          <a:xfrm>
            <a:off x="2021956" y="2182014"/>
            <a:ext cx="5742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2"/>
          <p:cNvPicPr preferRelativeResize="0"/>
          <p:nvPr/>
        </p:nvPicPr>
        <p:blipFill rotWithShape="1">
          <a:blip r:embed="rId3">
            <a:alphaModFix/>
          </a:blip>
          <a:srcRect b="129" l="0" r="0" t="139"/>
          <a:stretch/>
        </p:blipFill>
        <p:spPr>
          <a:xfrm>
            <a:off x="1413518" y="2776745"/>
            <a:ext cx="5742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2"/>
          <p:cNvPicPr preferRelativeResize="0"/>
          <p:nvPr/>
        </p:nvPicPr>
        <p:blipFill rotWithShape="1">
          <a:blip r:embed="rId3">
            <a:alphaModFix/>
          </a:blip>
          <a:srcRect b="129" l="0" r="0" t="139"/>
          <a:stretch/>
        </p:blipFill>
        <p:spPr>
          <a:xfrm>
            <a:off x="2021956" y="2776745"/>
            <a:ext cx="5742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2"/>
          <p:cNvPicPr preferRelativeResize="0"/>
          <p:nvPr/>
        </p:nvPicPr>
        <p:blipFill rotWithShape="1">
          <a:blip r:embed="rId3">
            <a:alphaModFix/>
          </a:blip>
          <a:srcRect b="129" l="0" r="30685" t="139"/>
          <a:stretch/>
        </p:blipFill>
        <p:spPr>
          <a:xfrm>
            <a:off x="2630402" y="2776750"/>
            <a:ext cx="3980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2"/>
          <p:cNvPicPr preferRelativeResize="0"/>
          <p:nvPr/>
        </p:nvPicPr>
        <p:blipFill rotWithShape="1">
          <a:blip r:embed="rId3">
            <a:alphaModFix/>
          </a:blip>
          <a:srcRect b="129" l="0" r="30685" t="139"/>
          <a:stretch/>
        </p:blipFill>
        <p:spPr>
          <a:xfrm>
            <a:off x="2630402" y="2182025"/>
            <a:ext cx="3980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2"/>
          <p:cNvPicPr preferRelativeResize="0"/>
          <p:nvPr/>
        </p:nvPicPr>
        <p:blipFill rotWithShape="1">
          <a:blip r:embed="rId3">
            <a:alphaModFix/>
          </a:blip>
          <a:srcRect b="129" l="30685" r="0" t="139"/>
          <a:stretch/>
        </p:blipFill>
        <p:spPr>
          <a:xfrm>
            <a:off x="981277" y="2182025"/>
            <a:ext cx="3980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2"/>
          <p:cNvPicPr preferRelativeResize="0"/>
          <p:nvPr/>
        </p:nvPicPr>
        <p:blipFill rotWithShape="1">
          <a:blip r:embed="rId3">
            <a:alphaModFix/>
          </a:blip>
          <a:srcRect b="129" l="30685" r="0" t="139"/>
          <a:stretch/>
        </p:blipFill>
        <p:spPr>
          <a:xfrm>
            <a:off x="981277" y="2776750"/>
            <a:ext cx="398025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Google Shape;334;p42"/>
          <p:cNvCxnSpPr>
            <a:stCxn id="324" idx="3"/>
            <a:endCxn id="317" idx="1"/>
          </p:cNvCxnSpPr>
          <p:nvPr/>
        </p:nvCxnSpPr>
        <p:spPr>
          <a:xfrm>
            <a:off x="2970263" y="2765725"/>
            <a:ext cx="363000" cy="0"/>
          </a:xfrm>
          <a:prstGeom prst="straightConnector1">
            <a:avLst/>
          </a:prstGeom>
          <a:noFill/>
          <a:ln cap="flat" cmpd="sng" w="19050">
            <a:solidFill>
              <a:srgbClr val="0185F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5" name="Google Shape;33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537" y="2089377"/>
            <a:ext cx="2138651" cy="172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4174" y="3821811"/>
            <a:ext cx="457201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 rotWithShape="1">
          <a:blip r:embed="rId7">
            <a:alphaModFix/>
          </a:blip>
          <a:srcRect b="8165" l="3703" r="72857" t="8173"/>
          <a:stretch/>
        </p:blipFill>
        <p:spPr>
          <a:xfrm>
            <a:off x="3333125" y="2478600"/>
            <a:ext cx="579200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2"/>
          <p:cNvSpPr/>
          <p:nvPr/>
        </p:nvSpPr>
        <p:spPr>
          <a:xfrm>
            <a:off x="7247250" y="2908329"/>
            <a:ext cx="792300" cy="686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FEFEF"/>
          </a:solidFill>
          <a:ln cap="flat" cmpd="sng" w="9525">
            <a:solidFill>
              <a:srgbClr val="0185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338" name="Google Shape;338;p42"/>
          <p:cNvSpPr txBox="1"/>
          <p:nvPr/>
        </p:nvSpPr>
        <p:spPr>
          <a:xfrm>
            <a:off x="7224900" y="3035975"/>
            <a:ext cx="83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color2</a:t>
            </a:r>
            <a:endParaRPr sz="1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39" name="Google Shape;339;p42"/>
          <p:cNvSpPr/>
          <p:nvPr/>
        </p:nvSpPr>
        <p:spPr>
          <a:xfrm>
            <a:off x="7247250" y="1834191"/>
            <a:ext cx="792300" cy="686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FEFEF"/>
          </a:solidFill>
          <a:ln cap="flat" cmpd="sng" w="9525">
            <a:solidFill>
              <a:srgbClr val="0185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340" name="Google Shape;340;p42"/>
          <p:cNvSpPr txBox="1"/>
          <p:nvPr/>
        </p:nvSpPr>
        <p:spPr>
          <a:xfrm>
            <a:off x="7121550" y="1950238"/>
            <a:ext cx="104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smiley2</a:t>
            </a:r>
            <a:endParaRPr sz="1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41" name="Google Shape;341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56275" y="3653475"/>
            <a:ext cx="574250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2"/>
          <p:cNvSpPr txBox="1"/>
          <p:nvPr/>
        </p:nvSpPr>
        <p:spPr>
          <a:xfrm>
            <a:off x="7300500" y="1303725"/>
            <a:ext cx="68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Open Sans"/>
                <a:ea typeface="Open Sans"/>
                <a:cs typeface="Open Sans"/>
                <a:sym typeface="Open Sans"/>
              </a:rPr>
              <a:t>😍</a:t>
            </a:r>
            <a:endParaRPr sz="3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3" name="Google Shape;343;p42"/>
          <p:cNvSpPr txBox="1"/>
          <p:nvPr>
            <p:ph type="title"/>
          </p:nvPr>
        </p:nvSpPr>
        <p:spPr>
          <a:xfrm>
            <a:off x="311575" y="445025"/>
            <a:ext cx="865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Faces (http://github.com/BuoyantIO/faces-demo)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44" name="Google Shape;344;p42"/>
          <p:cNvSpPr txBox="1"/>
          <p:nvPr/>
        </p:nvSpPr>
        <p:spPr>
          <a:xfrm>
            <a:off x="5035125" y="2027625"/>
            <a:ext cx="6252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HTTP</a:t>
            </a:r>
            <a:endParaRPr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5" name="Google Shape;345;p42"/>
          <p:cNvSpPr txBox="1"/>
          <p:nvPr/>
        </p:nvSpPr>
        <p:spPr>
          <a:xfrm>
            <a:off x="5035125" y="3114575"/>
            <a:ext cx="6252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gRPC</a:t>
            </a:r>
            <a:endParaRPr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6" name="Google Shape;346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407852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3"/>
          <p:cNvSpPr/>
          <p:nvPr/>
        </p:nvSpPr>
        <p:spPr>
          <a:xfrm>
            <a:off x="3620288" y="1151275"/>
            <a:ext cx="4723200" cy="3228900"/>
          </a:xfrm>
          <a:prstGeom prst="roundRect">
            <a:avLst>
              <a:gd fmla="val 16667" name="adj"/>
            </a:avLst>
          </a:prstGeom>
          <a:solidFill>
            <a:srgbClr val="0185FD">
              <a:alpha val="5060"/>
            </a:srgbClr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2" name="Google Shape;352;p43"/>
          <p:cNvCxnSpPr>
            <a:stCxn id="353" idx="3"/>
            <a:endCxn id="354" idx="1"/>
          </p:cNvCxnSpPr>
          <p:nvPr/>
        </p:nvCxnSpPr>
        <p:spPr>
          <a:xfrm flipH="1" rot="10800000">
            <a:off x="4905105" y="2177526"/>
            <a:ext cx="756300" cy="10158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rgbClr val="0185F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43"/>
          <p:cNvCxnSpPr>
            <a:stCxn id="353" idx="3"/>
            <a:endCxn id="356" idx="1"/>
          </p:cNvCxnSpPr>
          <p:nvPr/>
        </p:nvCxnSpPr>
        <p:spPr>
          <a:xfrm>
            <a:off x="4905105" y="3193326"/>
            <a:ext cx="680100" cy="582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0185F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43"/>
          <p:cNvCxnSpPr>
            <a:stCxn id="358" idx="3"/>
            <a:endCxn id="359" idx="1"/>
          </p:cNvCxnSpPr>
          <p:nvPr/>
        </p:nvCxnSpPr>
        <p:spPr>
          <a:xfrm>
            <a:off x="3994209" y="3040976"/>
            <a:ext cx="378900" cy="1014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rgbClr val="0185F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0" name="Google Shape;360;p43"/>
          <p:cNvPicPr preferRelativeResize="0"/>
          <p:nvPr/>
        </p:nvPicPr>
        <p:blipFill rotWithShape="1">
          <a:blip r:embed="rId3">
            <a:alphaModFix/>
          </a:blip>
          <a:srcRect b="129" l="0" r="0" t="139"/>
          <a:stretch/>
        </p:blipFill>
        <p:spPr>
          <a:xfrm>
            <a:off x="4316338" y="1822425"/>
            <a:ext cx="57425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3"/>
          <p:cNvSpPr/>
          <p:nvPr/>
        </p:nvSpPr>
        <p:spPr>
          <a:xfrm>
            <a:off x="4207340" y="2422529"/>
            <a:ext cx="792300" cy="686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FEFEF"/>
          </a:solidFill>
          <a:ln cap="flat" cmpd="sng" w="9525">
            <a:solidFill>
              <a:srgbClr val="0185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362" name="Google Shape;362;p43"/>
          <p:cNvSpPr/>
          <p:nvPr/>
        </p:nvSpPr>
        <p:spPr>
          <a:xfrm>
            <a:off x="5905300" y="1834179"/>
            <a:ext cx="792300" cy="686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FEFEF"/>
          </a:solidFill>
          <a:ln cap="flat" cmpd="sng" w="9525">
            <a:solidFill>
              <a:srgbClr val="0185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363" name="Google Shape;363;p43"/>
          <p:cNvSpPr/>
          <p:nvPr/>
        </p:nvSpPr>
        <p:spPr>
          <a:xfrm>
            <a:off x="5905300" y="2908329"/>
            <a:ext cx="792300" cy="686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FEFEF"/>
          </a:solidFill>
          <a:ln cap="flat" cmpd="sng" w="9525">
            <a:solidFill>
              <a:srgbClr val="0185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pic>
        <p:nvPicPr>
          <p:cNvPr id="364" name="Google Shape;364;p43"/>
          <p:cNvPicPr preferRelativeResize="0"/>
          <p:nvPr/>
        </p:nvPicPr>
        <p:blipFill rotWithShape="1">
          <a:blip r:embed="rId4">
            <a:alphaModFix/>
          </a:blip>
          <a:srcRect b="19874" l="0" r="0" t="18556"/>
          <a:stretch/>
        </p:blipFill>
        <p:spPr>
          <a:xfrm>
            <a:off x="5598832" y="1872755"/>
            <a:ext cx="335849" cy="29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3"/>
          <p:cNvSpPr txBox="1"/>
          <p:nvPr/>
        </p:nvSpPr>
        <p:spPr>
          <a:xfrm>
            <a:off x="5958550" y="1303737"/>
            <a:ext cx="68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Open Sans"/>
                <a:ea typeface="Open Sans"/>
                <a:cs typeface="Open Sans"/>
                <a:sym typeface="Open Sans"/>
              </a:rPr>
              <a:t>😃</a:t>
            </a:r>
            <a:endParaRPr sz="3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6" name="Google Shape;366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4325" y="3653475"/>
            <a:ext cx="574250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3"/>
          <p:cNvSpPr txBox="1"/>
          <p:nvPr/>
        </p:nvSpPr>
        <p:spPr>
          <a:xfrm>
            <a:off x="4220090" y="2550179"/>
            <a:ext cx="76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face</a:t>
            </a:r>
            <a:endParaRPr sz="1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68" name="Google Shape;368;p43"/>
          <p:cNvSpPr txBox="1"/>
          <p:nvPr/>
        </p:nvSpPr>
        <p:spPr>
          <a:xfrm>
            <a:off x="5779600" y="1950225"/>
            <a:ext cx="104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smiley</a:t>
            </a:r>
            <a:endParaRPr sz="1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69" name="Google Shape;369;p43"/>
          <p:cNvSpPr txBox="1"/>
          <p:nvPr/>
        </p:nvSpPr>
        <p:spPr>
          <a:xfrm>
            <a:off x="5882950" y="3035325"/>
            <a:ext cx="83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color</a:t>
            </a:r>
            <a:endParaRPr sz="1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70" name="Google Shape;370;p43"/>
          <p:cNvSpPr/>
          <p:nvPr/>
        </p:nvSpPr>
        <p:spPr>
          <a:xfrm>
            <a:off x="2891063" y="2116525"/>
            <a:ext cx="792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43"/>
          <p:cNvPicPr preferRelativeResize="0"/>
          <p:nvPr/>
        </p:nvPicPr>
        <p:blipFill rotWithShape="1">
          <a:blip r:embed="rId3">
            <a:alphaModFix/>
          </a:blip>
          <a:srcRect b="129" l="0" r="0" t="139"/>
          <a:stretch/>
        </p:blipFill>
        <p:spPr>
          <a:xfrm>
            <a:off x="1413506" y="2182014"/>
            <a:ext cx="5742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3"/>
          <p:cNvPicPr preferRelativeResize="0"/>
          <p:nvPr/>
        </p:nvPicPr>
        <p:blipFill rotWithShape="1">
          <a:blip r:embed="rId3">
            <a:alphaModFix/>
          </a:blip>
          <a:srcRect b="129" l="0" r="0" t="139"/>
          <a:stretch/>
        </p:blipFill>
        <p:spPr>
          <a:xfrm>
            <a:off x="2021956" y="2182014"/>
            <a:ext cx="5742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3"/>
          <p:cNvPicPr preferRelativeResize="0"/>
          <p:nvPr/>
        </p:nvPicPr>
        <p:blipFill rotWithShape="1">
          <a:blip r:embed="rId3">
            <a:alphaModFix/>
          </a:blip>
          <a:srcRect b="129" l="0" r="0" t="139"/>
          <a:stretch/>
        </p:blipFill>
        <p:spPr>
          <a:xfrm>
            <a:off x="1413518" y="2776745"/>
            <a:ext cx="5742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3"/>
          <p:cNvPicPr preferRelativeResize="0"/>
          <p:nvPr/>
        </p:nvPicPr>
        <p:blipFill rotWithShape="1">
          <a:blip r:embed="rId3">
            <a:alphaModFix/>
          </a:blip>
          <a:srcRect b="129" l="0" r="0" t="139"/>
          <a:stretch/>
        </p:blipFill>
        <p:spPr>
          <a:xfrm>
            <a:off x="2021956" y="2776745"/>
            <a:ext cx="57425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Google Shape;375;p43"/>
          <p:cNvCxnSpPr>
            <a:stCxn id="370" idx="3"/>
            <a:endCxn id="376" idx="1"/>
          </p:cNvCxnSpPr>
          <p:nvPr/>
        </p:nvCxnSpPr>
        <p:spPr>
          <a:xfrm>
            <a:off x="2970263" y="2765725"/>
            <a:ext cx="363000" cy="0"/>
          </a:xfrm>
          <a:prstGeom prst="straightConnector1">
            <a:avLst/>
          </a:prstGeom>
          <a:noFill/>
          <a:ln cap="flat" cmpd="sng" w="19050">
            <a:solidFill>
              <a:srgbClr val="0185F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7" name="Google Shape;37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4174" y="3821811"/>
            <a:ext cx="457201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3"/>
          <p:cNvPicPr preferRelativeResize="0"/>
          <p:nvPr/>
        </p:nvPicPr>
        <p:blipFill rotWithShape="1">
          <a:blip r:embed="rId7">
            <a:alphaModFix/>
          </a:blip>
          <a:srcRect b="8165" l="3703" r="72857" t="8173"/>
          <a:stretch/>
        </p:blipFill>
        <p:spPr>
          <a:xfrm>
            <a:off x="3333125" y="2478600"/>
            <a:ext cx="579200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3"/>
          <p:cNvSpPr/>
          <p:nvPr/>
        </p:nvSpPr>
        <p:spPr>
          <a:xfrm>
            <a:off x="7247250" y="2908329"/>
            <a:ext cx="792300" cy="686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FEFEF"/>
          </a:solidFill>
          <a:ln cap="flat" cmpd="sng" w="9525">
            <a:solidFill>
              <a:srgbClr val="0185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379" name="Google Shape;379;p43"/>
          <p:cNvSpPr txBox="1"/>
          <p:nvPr/>
        </p:nvSpPr>
        <p:spPr>
          <a:xfrm>
            <a:off x="7224900" y="3035975"/>
            <a:ext cx="83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color2</a:t>
            </a:r>
            <a:endParaRPr sz="1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80" name="Google Shape;380;p43"/>
          <p:cNvSpPr/>
          <p:nvPr/>
        </p:nvSpPr>
        <p:spPr>
          <a:xfrm>
            <a:off x="7247250" y="1834191"/>
            <a:ext cx="792300" cy="686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FEFEF"/>
          </a:solidFill>
          <a:ln cap="flat" cmpd="sng" w="9525">
            <a:solidFill>
              <a:srgbClr val="0185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381" name="Google Shape;381;p43"/>
          <p:cNvSpPr txBox="1"/>
          <p:nvPr/>
        </p:nvSpPr>
        <p:spPr>
          <a:xfrm>
            <a:off x="7121550" y="1950238"/>
            <a:ext cx="104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smiley2</a:t>
            </a:r>
            <a:endParaRPr sz="1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82" name="Google Shape;382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56275" y="3653475"/>
            <a:ext cx="574250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3"/>
          <p:cNvSpPr txBox="1"/>
          <p:nvPr/>
        </p:nvSpPr>
        <p:spPr>
          <a:xfrm>
            <a:off x="7300500" y="1303725"/>
            <a:ext cx="68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Open Sans"/>
                <a:ea typeface="Open Sans"/>
                <a:cs typeface="Open Sans"/>
                <a:sym typeface="Open Sans"/>
              </a:rPr>
              <a:t>😍</a:t>
            </a:r>
            <a:endParaRPr sz="3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43"/>
          <p:cNvSpPr txBox="1"/>
          <p:nvPr/>
        </p:nvSpPr>
        <p:spPr>
          <a:xfrm>
            <a:off x="890650" y="1744079"/>
            <a:ext cx="222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Faces GUI</a:t>
            </a:r>
            <a:endParaRPr sz="18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85" name="Google Shape;385;p43"/>
          <p:cNvSpPr txBox="1"/>
          <p:nvPr>
            <p:ph type="title"/>
          </p:nvPr>
        </p:nvSpPr>
        <p:spPr>
          <a:xfrm>
            <a:off x="311575" y="445025"/>
            <a:ext cx="865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Faces (http://github.com/BuoyantIO/faces-demo)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386" name="Google Shape;386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23416" y="2027725"/>
            <a:ext cx="286682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3"/>
          <p:cNvSpPr/>
          <p:nvPr/>
        </p:nvSpPr>
        <p:spPr>
          <a:xfrm>
            <a:off x="5661456" y="1995888"/>
            <a:ext cx="363000" cy="363000"/>
          </a:xfrm>
          <a:prstGeom prst="diamond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7" name="Google Shape;387;p43"/>
          <p:cNvPicPr preferRelativeResize="0"/>
          <p:nvPr/>
        </p:nvPicPr>
        <p:blipFill rotWithShape="1">
          <a:blip r:embed="rId4">
            <a:alphaModFix/>
          </a:blip>
          <a:srcRect b="19874" l="0" r="0" t="18556"/>
          <a:stretch/>
        </p:blipFill>
        <p:spPr>
          <a:xfrm>
            <a:off x="5598832" y="3271193"/>
            <a:ext cx="335849" cy="2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23416" y="2939363"/>
            <a:ext cx="286682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3103" y="2926944"/>
            <a:ext cx="286682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3"/>
          <p:cNvPicPr preferRelativeResize="0"/>
          <p:nvPr/>
        </p:nvPicPr>
        <p:blipFill rotWithShape="1">
          <a:blip r:embed="rId4">
            <a:alphaModFix/>
          </a:blip>
          <a:srcRect b="19874" l="0" r="0" t="18556"/>
          <a:stretch/>
        </p:blipFill>
        <p:spPr>
          <a:xfrm>
            <a:off x="4569256" y="3047088"/>
            <a:ext cx="335849" cy="2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07527" y="2825426"/>
            <a:ext cx="286682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3"/>
          <p:cNvPicPr preferRelativeResize="0"/>
          <p:nvPr/>
        </p:nvPicPr>
        <p:blipFill rotWithShape="1">
          <a:blip r:embed="rId4">
            <a:alphaModFix/>
          </a:blip>
          <a:srcRect b="19874" l="0" r="0" t="18556"/>
          <a:stretch/>
        </p:blipFill>
        <p:spPr>
          <a:xfrm>
            <a:off x="3463069" y="2972545"/>
            <a:ext cx="335849" cy="29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3"/>
          <p:cNvSpPr/>
          <p:nvPr/>
        </p:nvSpPr>
        <p:spPr>
          <a:xfrm>
            <a:off x="5585269" y="3070025"/>
            <a:ext cx="363000" cy="363000"/>
          </a:xfrm>
          <a:prstGeom prst="diamond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0" name="Google Shape;390;p43"/>
          <p:cNvPicPr preferRelativeResize="0"/>
          <p:nvPr/>
        </p:nvPicPr>
        <p:blipFill rotWithShape="1">
          <a:blip r:embed="rId3">
            <a:alphaModFix/>
          </a:blip>
          <a:srcRect b="129" l="0" r="30685" t="139"/>
          <a:stretch/>
        </p:blipFill>
        <p:spPr>
          <a:xfrm>
            <a:off x="2630402" y="2776750"/>
            <a:ext cx="3980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3"/>
          <p:cNvPicPr preferRelativeResize="0"/>
          <p:nvPr/>
        </p:nvPicPr>
        <p:blipFill rotWithShape="1">
          <a:blip r:embed="rId3">
            <a:alphaModFix/>
          </a:blip>
          <a:srcRect b="129" l="0" r="30685" t="139"/>
          <a:stretch/>
        </p:blipFill>
        <p:spPr>
          <a:xfrm>
            <a:off x="2630402" y="2182025"/>
            <a:ext cx="3980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3"/>
          <p:cNvPicPr preferRelativeResize="0"/>
          <p:nvPr/>
        </p:nvPicPr>
        <p:blipFill rotWithShape="1">
          <a:blip r:embed="rId3">
            <a:alphaModFix/>
          </a:blip>
          <a:srcRect b="129" l="30685" r="0" t="139"/>
          <a:stretch/>
        </p:blipFill>
        <p:spPr>
          <a:xfrm>
            <a:off x="981277" y="2182025"/>
            <a:ext cx="3980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3"/>
          <p:cNvPicPr preferRelativeResize="0"/>
          <p:nvPr/>
        </p:nvPicPr>
        <p:blipFill rotWithShape="1">
          <a:blip r:embed="rId3">
            <a:alphaModFix/>
          </a:blip>
          <a:srcRect b="129" l="30685" r="0" t="139"/>
          <a:stretch/>
        </p:blipFill>
        <p:spPr>
          <a:xfrm>
            <a:off x="981277" y="2776750"/>
            <a:ext cx="3980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5537" y="2089377"/>
            <a:ext cx="2138651" cy="1728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95;p43"/>
          <p:cNvGrpSpPr/>
          <p:nvPr/>
        </p:nvGrpSpPr>
        <p:grpSpPr>
          <a:xfrm>
            <a:off x="6920692" y="1884355"/>
            <a:ext cx="425625" cy="586070"/>
            <a:chOff x="6955057" y="1919493"/>
            <a:chExt cx="425625" cy="586070"/>
          </a:xfrm>
        </p:grpSpPr>
        <p:pic>
          <p:nvPicPr>
            <p:cNvPr id="396" name="Google Shape;396;p43"/>
            <p:cNvPicPr preferRelativeResize="0"/>
            <p:nvPr/>
          </p:nvPicPr>
          <p:blipFill rotWithShape="1">
            <a:blip r:embed="rId4">
              <a:alphaModFix/>
            </a:blip>
            <a:srcRect b="19874" l="0" r="0" t="18556"/>
            <a:stretch/>
          </p:blipFill>
          <p:spPr>
            <a:xfrm>
              <a:off x="6955057" y="1919493"/>
              <a:ext cx="335849" cy="29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79641" y="2074463"/>
              <a:ext cx="286682" cy="43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Google Shape;398;p43"/>
            <p:cNvSpPr/>
            <p:nvPr/>
          </p:nvSpPr>
          <p:spPr>
            <a:xfrm>
              <a:off x="7017681" y="2042625"/>
              <a:ext cx="363000" cy="363000"/>
            </a:xfrm>
            <a:prstGeom prst="diamond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99" name="Google Shape;399;p43"/>
          <p:cNvGrpSpPr/>
          <p:nvPr/>
        </p:nvGrpSpPr>
        <p:grpSpPr>
          <a:xfrm>
            <a:off x="6920692" y="2939375"/>
            <a:ext cx="363000" cy="624306"/>
            <a:chOff x="6941494" y="2986100"/>
            <a:chExt cx="363000" cy="624306"/>
          </a:xfrm>
        </p:grpSpPr>
        <p:pic>
          <p:nvPicPr>
            <p:cNvPr id="400" name="Google Shape;400;p43"/>
            <p:cNvPicPr preferRelativeResize="0"/>
            <p:nvPr/>
          </p:nvPicPr>
          <p:blipFill rotWithShape="1">
            <a:blip r:embed="rId4">
              <a:alphaModFix/>
            </a:blip>
            <a:srcRect b="19874" l="0" r="0" t="18556"/>
            <a:stretch/>
          </p:blipFill>
          <p:spPr>
            <a:xfrm>
              <a:off x="6955057" y="3317931"/>
              <a:ext cx="335849" cy="29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79641" y="2986100"/>
              <a:ext cx="286682" cy="43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43"/>
            <p:cNvSpPr/>
            <p:nvPr/>
          </p:nvSpPr>
          <p:spPr>
            <a:xfrm>
              <a:off x="6941494" y="3116763"/>
              <a:ext cx="363000" cy="363000"/>
            </a:xfrm>
            <a:prstGeom prst="diamond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3" name="Google Shape;403;p43"/>
          <p:cNvSpPr txBox="1"/>
          <p:nvPr/>
        </p:nvSpPr>
        <p:spPr>
          <a:xfrm>
            <a:off x="4932344" y="2010363"/>
            <a:ext cx="6252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HTTP</a:t>
            </a:r>
            <a:endParaRPr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43"/>
          <p:cNvSpPr txBox="1"/>
          <p:nvPr/>
        </p:nvSpPr>
        <p:spPr>
          <a:xfrm>
            <a:off x="4932344" y="3279288"/>
            <a:ext cx="6252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gRPC</a:t>
            </a:r>
            <a:endParaRPr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5" name="Google Shape;405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407852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"/>
          <p:cNvSpPr txBox="1"/>
          <p:nvPr>
            <p:ph idx="4294967295" type="title"/>
          </p:nvPr>
        </p:nvSpPr>
        <p:spPr>
          <a:xfrm>
            <a:off x="265500" y="1156975"/>
            <a:ext cx="85365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Let’s start the workshop!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411" name="Google Shape;411;p44"/>
          <p:cNvSpPr txBox="1"/>
          <p:nvPr/>
        </p:nvSpPr>
        <p:spPr>
          <a:xfrm>
            <a:off x="3072000" y="2629342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latin typeface="Open Sans"/>
                <a:ea typeface="Open Sans"/>
                <a:cs typeface="Open Sans"/>
                <a:sym typeface="Open Sans"/>
              </a:rPr>
              <a:t>🤞</a:t>
            </a:r>
            <a:endParaRPr sz="6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5"/>
          <p:cNvSpPr txBox="1"/>
          <p:nvPr>
            <p:ph idx="4294967295" type="title"/>
          </p:nvPr>
        </p:nvSpPr>
        <p:spPr>
          <a:xfrm>
            <a:off x="150" y="2185650"/>
            <a:ext cx="91440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Gateway API …for mesh?</a:t>
            </a:r>
            <a:endParaRPr sz="48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6"/>
          <p:cNvSpPr txBox="1"/>
          <p:nvPr>
            <p:ph idx="4294967295" type="body"/>
          </p:nvPr>
        </p:nvSpPr>
        <p:spPr>
          <a:xfrm>
            <a:off x="268550" y="1017725"/>
            <a:ext cx="85206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GAMMA initiative</a:t>
            </a:r>
            <a:r>
              <a:rPr lang="en" sz="1900"/>
              <a:t> is part of Gateway API</a:t>
            </a:r>
            <a:endParaRPr sz="1900"/>
          </a:p>
          <a:p>
            <a:pPr indent="-349250" lvl="1" marL="914400" rtl="0" algn="l">
              <a:spcBef>
                <a:spcPts val="100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Started in 2022 to sort out how to use Gateway API for service mesh implementations.</a:t>
            </a:r>
            <a:endParaRPr sz="1900"/>
          </a:p>
          <a:p>
            <a:pPr indent="-349250" lvl="1" marL="914400" rtl="0" algn="l">
              <a:spcBef>
                <a:spcPts val="100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Various service meshes solve a lot of the same problems, even when their implementation choices differ - but we can make things better for users by adopting common APIs.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Linkerd started using Gateway API for </a:t>
            </a:r>
            <a:r>
              <a:rPr lang="en" sz="19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4"/>
              </a:rPr>
              <a:t>mesh traffic routing in 2.13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1000"/>
              </a:spcAft>
              <a:buSzPts val="1900"/>
              <a:buFont typeface="Manrope"/>
              <a:buChar char="●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Istio started using Gateway API for </a:t>
            </a:r>
            <a:r>
              <a:rPr lang="en" sz="19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5"/>
              </a:rPr>
              <a:t>ingress in v1.9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and for </a:t>
            </a:r>
            <a:r>
              <a:rPr lang="en" sz="19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6"/>
              </a:rPr>
              <a:t>mesh traffic routing in v1.19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2" name="Google Shape;422;p46"/>
          <p:cNvSpPr txBox="1"/>
          <p:nvPr>
            <p:ph type="title"/>
          </p:nvPr>
        </p:nvSpPr>
        <p:spPr>
          <a:xfrm>
            <a:off x="3115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Gateway API and GAMMA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720">
              <a:solidFill>
                <a:schemeClr val="accent3"/>
              </a:solidFill>
            </a:endParaRPr>
          </a:p>
        </p:txBody>
      </p:sp>
      <p:pic>
        <p:nvPicPr>
          <p:cNvPr id="423" name="Google Shape;423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9025" y="5922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/>
        </p:nvSpPr>
        <p:spPr>
          <a:xfrm>
            <a:off x="295449" y="3070725"/>
            <a:ext cx="4243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Flynn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Tech Evangelist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Buoyant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 b="5622" l="313" r="7367" t="2058"/>
          <a:stretch/>
        </p:blipFill>
        <p:spPr>
          <a:xfrm>
            <a:off x="1350900" y="1078575"/>
            <a:ext cx="1888200" cy="1888200"/>
          </a:xfrm>
          <a:prstGeom prst="ellipse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" name="Google Shape;115;p20"/>
          <p:cNvSpPr txBox="1"/>
          <p:nvPr/>
        </p:nvSpPr>
        <p:spPr>
          <a:xfrm>
            <a:off x="4605049" y="3070725"/>
            <a:ext cx="4243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Mike Morris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Senior Product Manager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Microsoft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0500" y="1078575"/>
            <a:ext cx="1888200" cy="1888200"/>
          </a:xfrm>
          <a:prstGeom prst="ellipse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7"/>
          <p:cNvSpPr txBox="1"/>
          <p:nvPr>
            <p:ph idx="4294967295" type="body"/>
          </p:nvPr>
        </p:nvSpPr>
        <p:spPr>
          <a:xfrm>
            <a:off x="268550" y="1017725"/>
            <a:ext cx="85206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lang="en" sz="1900">
                <a:latin typeface="Manrope"/>
                <a:ea typeface="Manrope"/>
                <a:cs typeface="Manrope"/>
                <a:sym typeface="Manrope"/>
              </a:rPr>
              <a:t>Mesh traffic routing is c</a:t>
            </a:r>
            <a:r>
              <a:rPr lang="en" sz="1900">
                <a:latin typeface="Manrope"/>
                <a:ea typeface="Manrope"/>
                <a:cs typeface="Manrope"/>
                <a:sym typeface="Manrope"/>
              </a:rPr>
              <a:t>onfigured with the Gateway API HTTPRoute and GRPCRoute resources</a:t>
            </a:r>
            <a:endParaRPr sz="1900">
              <a:latin typeface="Manrope"/>
              <a:ea typeface="Manrope"/>
              <a:cs typeface="Manrope"/>
              <a:sym typeface="Manrope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Manrope"/>
              <a:buChar char="○"/>
            </a:pPr>
            <a:r>
              <a:rPr lang="en" sz="1900">
                <a:latin typeface="Manrope"/>
                <a:ea typeface="Manrope"/>
                <a:cs typeface="Manrope"/>
                <a:sym typeface="Manrope"/>
              </a:rPr>
              <a:t>use </a:t>
            </a: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parentRef</a:t>
            </a:r>
            <a:r>
              <a:rPr lang="en" sz="1900">
                <a:latin typeface="Manrope"/>
                <a:ea typeface="Manrope"/>
                <a:cs typeface="Manrope"/>
                <a:sym typeface="Manrope"/>
              </a:rPr>
              <a:t> to associate the HTTPRoute with the Service you want to affect</a:t>
            </a:r>
            <a:endParaRPr sz="1900">
              <a:latin typeface="Manrope"/>
              <a:ea typeface="Manrope"/>
              <a:cs typeface="Manrope"/>
              <a:sym typeface="Manrope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Manrope"/>
              <a:buChar char="○"/>
            </a:pPr>
            <a:r>
              <a:rPr lang="en" sz="1900">
                <a:latin typeface="Manrope"/>
                <a:ea typeface="Manrope"/>
                <a:cs typeface="Manrope"/>
                <a:sym typeface="Manrope"/>
              </a:rPr>
              <a:t>use </a:t>
            </a: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backendRef</a:t>
            </a:r>
            <a:r>
              <a:rPr lang="en" sz="1900">
                <a:latin typeface="Manrope"/>
                <a:ea typeface="Manrope"/>
                <a:cs typeface="Manrope"/>
                <a:sym typeface="Manrope"/>
              </a:rPr>
              <a:t>s to describe where you want the traffic to go</a:t>
            </a:r>
            <a:endParaRPr sz="19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9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9" name="Google Shape;429;p47"/>
          <p:cNvSpPr txBox="1"/>
          <p:nvPr>
            <p:ph type="title"/>
          </p:nvPr>
        </p:nvSpPr>
        <p:spPr>
          <a:xfrm>
            <a:off x="3115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Gateway API and GAMMA</a:t>
            </a:r>
            <a:endParaRPr sz="720">
              <a:solidFill>
                <a:schemeClr val="accent3"/>
              </a:solidFill>
            </a:endParaRPr>
          </a:p>
        </p:txBody>
      </p:sp>
      <p:pic>
        <p:nvPicPr>
          <p:cNvPr id="430" name="Google Shape;4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9025" y="5922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/>
          <p:cNvSpPr txBox="1"/>
          <p:nvPr>
            <p:ph idx="4294967295" type="body"/>
          </p:nvPr>
        </p:nvSpPr>
        <p:spPr>
          <a:xfrm>
            <a:off x="268550" y="1017725"/>
            <a:ext cx="85206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Many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things you can’t currently do, but w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 are </a:t>
            </a:r>
            <a:r>
              <a:rPr b="1"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actively working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on making all of this better. Quickly.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1" marL="914400" rtl="0" algn="l">
              <a:spcBef>
                <a:spcPts val="1000"/>
              </a:spcBef>
              <a:spcAft>
                <a:spcPts val="0"/>
              </a:spcAft>
              <a:buSzPts val="1900"/>
              <a:buFont typeface="Manrope"/>
              <a:buChar char="○"/>
            </a:pPr>
            <a:r>
              <a:rPr lang="en" sz="19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3"/>
              </a:rPr>
              <a:t>GEP-1731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introduced HTTPRoute retries, which landed in the experimental channel in Gateway API v1.2 - start looking for downstream implementations soon!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1" marL="914400" rtl="0" algn="l">
              <a:spcBef>
                <a:spcPts val="1000"/>
              </a:spcBef>
              <a:spcAft>
                <a:spcPts val="0"/>
              </a:spcAft>
              <a:buSzPts val="1900"/>
              <a:buFont typeface="Manrope"/>
              <a:buChar char="○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Work in progress to bring </a:t>
            </a:r>
            <a:r>
              <a:rPr lang="en" sz="19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4"/>
              </a:rPr>
              <a:t>timeouts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and </a:t>
            </a:r>
            <a:r>
              <a:rPr lang="en" sz="19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5"/>
              </a:rPr>
              <a:t>retries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to GRPCRoute too.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1" marL="914400" rtl="0" algn="l">
              <a:spcBef>
                <a:spcPts val="1000"/>
              </a:spcBef>
              <a:spcAft>
                <a:spcPts val="0"/>
              </a:spcAft>
              <a:buSzPts val="1900"/>
              <a:buFont typeface="Manrope"/>
              <a:buChar char="○"/>
            </a:pPr>
            <a:r>
              <a:rPr lang="en" sz="19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6"/>
              </a:rPr>
              <a:t>Rate limiting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policy is a bit trickier, but it’s on our radar and some implementations have started experimenting already.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1" marL="914400" rtl="0" algn="l">
              <a:spcBef>
                <a:spcPts val="1000"/>
              </a:spcBef>
              <a:spcAft>
                <a:spcPts val="0"/>
              </a:spcAft>
              <a:buSzPts val="1900"/>
              <a:buFont typeface="Manrope"/>
              <a:buChar char="○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Identity-based AuthZ policy between services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2" marL="1371600" rtl="0" algn="l">
              <a:spcBef>
                <a:spcPts val="1000"/>
              </a:spcBef>
              <a:spcAft>
                <a:spcPts val="1000"/>
              </a:spcAft>
              <a:buSzPts val="1900"/>
              <a:buFont typeface="Manrope"/>
              <a:buChar char="■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This is a core mesh capability and we hope to expand our scope to eventually include it!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36" name="Google Shape;436;p48"/>
          <p:cNvSpPr txBox="1"/>
          <p:nvPr>
            <p:ph type="title"/>
          </p:nvPr>
        </p:nvSpPr>
        <p:spPr>
          <a:xfrm>
            <a:off x="3115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Gateway API and GAMMA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720">
              <a:solidFill>
                <a:schemeClr val="accent3"/>
              </a:solidFill>
            </a:endParaRPr>
          </a:p>
        </p:txBody>
      </p:sp>
      <p:pic>
        <p:nvPicPr>
          <p:cNvPr id="437" name="Google Shape;43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9025" y="5922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/>
          <p:nvPr>
            <p:ph type="title"/>
          </p:nvPr>
        </p:nvSpPr>
        <p:spPr>
          <a:xfrm>
            <a:off x="3115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splitting</a:t>
            </a:r>
            <a:r>
              <a:rPr lang="en"/>
              <a:t>: Canary routing</a:t>
            </a:r>
            <a:endParaRPr sz="720">
              <a:solidFill>
                <a:schemeClr val="accent3"/>
              </a:solidFill>
            </a:endParaRPr>
          </a:p>
        </p:txBody>
      </p:sp>
      <p:sp>
        <p:nvSpPr>
          <p:cNvPr id="443" name="Google Shape;443;p49"/>
          <p:cNvSpPr txBox="1"/>
          <p:nvPr>
            <p:ph idx="4294967295" type="body"/>
          </p:nvPr>
        </p:nvSpPr>
        <p:spPr>
          <a:xfrm>
            <a:off x="344869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apiVersion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gateway.networking.k8s.io/v1</a:t>
            </a:r>
            <a:endParaRPr sz="1236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kind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HTTPRoute</a:t>
            </a:r>
            <a:endParaRPr sz="1236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metadata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36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color-canary</a:t>
            </a:r>
            <a:endParaRPr sz="1236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namespace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faces</a:t>
            </a:r>
            <a:endParaRPr sz="1236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spec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36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parentRefs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36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-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</a:t>
            </a:r>
            <a:endParaRPr sz="1236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kind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Service</a:t>
            </a:r>
            <a:endParaRPr sz="1236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core</a:t>
            </a:r>
            <a:endParaRPr sz="1236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port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80</a:t>
            </a:r>
            <a:r>
              <a:rPr lang="en" sz="1236">
                <a:solidFill>
                  <a:srgbClr val="09865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				# Match port numbers with what’s in the Service resource</a:t>
            </a:r>
            <a:endParaRPr sz="1236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rules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36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-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backendRefs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36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-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</a:t>
            </a:r>
            <a:endParaRPr sz="1236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port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80</a:t>
            </a:r>
            <a:endParaRPr sz="1236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236">
                <a:solidFill>
                  <a:srgbClr val="8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weight</a:t>
            </a:r>
            <a:r>
              <a:rPr lang="en" sz="1236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09865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" sz="1236">
                <a:solidFill>
                  <a:srgbClr val="09865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					# Adjust the weights to control balancing</a:t>
            </a:r>
            <a:endParaRPr sz="1236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-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backendRefs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36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- </a:t>
            </a:r>
            <a:r>
              <a:rPr lang="en" sz="1236">
                <a:solidFill>
                  <a:srgbClr val="8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236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color2</a:t>
            </a:r>
            <a:endParaRPr sz="1236">
              <a:solidFill>
                <a:srgbClr val="0000FF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236">
                <a:solidFill>
                  <a:srgbClr val="8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port</a:t>
            </a:r>
            <a:r>
              <a:rPr lang="en" sz="1236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09865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80</a:t>
            </a:r>
            <a:endParaRPr sz="1236">
              <a:solidFill>
                <a:srgbClr val="09865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9865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236">
                <a:solidFill>
                  <a:srgbClr val="8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weight</a:t>
            </a:r>
            <a:r>
              <a:rPr lang="en" sz="1236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09865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36">
                <a:solidFill>
                  <a:srgbClr val="09865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36">
              <a:solidFill>
                <a:srgbClr val="09865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236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4" name="Google Shape;4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9025" y="5922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 txBox="1"/>
          <p:nvPr>
            <p:ph type="title"/>
          </p:nvPr>
        </p:nvSpPr>
        <p:spPr>
          <a:xfrm>
            <a:off x="3115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request routing: A/B testing</a:t>
            </a:r>
            <a:endParaRPr sz="720">
              <a:solidFill>
                <a:schemeClr val="accent3"/>
              </a:solidFill>
            </a:endParaRPr>
          </a:p>
        </p:txBody>
      </p:sp>
      <p:sp>
        <p:nvSpPr>
          <p:cNvPr id="450" name="Google Shape;450;p50"/>
          <p:cNvSpPr txBox="1"/>
          <p:nvPr>
            <p:ph idx="4294967295" type="body"/>
          </p:nvPr>
        </p:nvSpPr>
        <p:spPr>
          <a:xfrm>
            <a:off x="344869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8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apiVersion</a:t>
            </a:r>
            <a:r>
              <a:rPr lang="en" sz="1236">
                <a:solidFill>
                  <a:srgbClr val="0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gateway.networking.k8s.io/v1</a:t>
            </a:r>
            <a:endParaRPr sz="1236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kind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HTTPRoute</a:t>
            </a:r>
            <a:endParaRPr sz="1236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metadata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36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smiley-a-b</a:t>
            </a:r>
            <a:endParaRPr sz="1236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namespace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faces</a:t>
            </a:r>
            <a:endParaRPr sz="1236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spec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36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parentRefs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36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-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smiley</a:t>
            </a:r>
            <a:endParaRPr sz="1236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kind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Service</a:t>
            </a:r>
            <a:endParaRPr sz="1236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core</a:t>
            </a:r>
            <a:endParaRPr sz="1236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port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80</a:t>
            </a:r>
            <a:endParaRPr sz="1236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rules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36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-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matches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36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-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headers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36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-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"x-faces-user"</a:t>
            </a:r>
            <a:r>
              <a:rPr lang="en" sz="1236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	# X-Faces-User: testuser gets the B side of the test</a:t>
            </a:r>
            <a:endParaRPr sz="1236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"testuser"</a:t>
            </a:r>
            <a:endParaRPr sz="1236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backendRefs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36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-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smiley2</a:t>
            </a:r>
            <a:endParaRPr sz="1236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port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80</a:t>
            </a:r>
            <a:endParaRPr sz="1236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-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backendRefs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36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-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smiley</a:t>
            </a:r>
            <a:endParaRPr sz="1236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236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port</a:t>
            </a:r>
            <a:r>
              <a:rPr lang="en" sz="1236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36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80</a:t>
            </a:r>
            <a:endParaRPr sz="1236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51" name="Google Shape;4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9025" y="6177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1"/>
          <p:cNvSpPr/>
          <p:nvPr/>
        </p:nvSpPr>
        <p:spPr>
          <a:xfrm>
            <a:off x="3620288" y="1151275"/>
            <a:ext cx="4723200" cy="3228900"/>
          </a:xfrm>
          <a:prstGeom prst="roundRect">
            <a:avLst>
              <a:gd fmla="val 16667" name="adj"/>
            </a:avLst>
          </a:prstGeom>
          <a:solidFill>
            <a:srgbClr val="0185FD">
              <a:alpha val="5060"/>
            </a:srgbClr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7" name="Google Shape;457;p51"/>
          <p:cNvCxnSpPr>
            <a:stCxn id="458" idx="3"/>
            <a:endCxn id="459" idx="1"/>
          </p:cNvCxnSpPr>
          <p:nvPr/>
        </p:nvCxnSpPr>
        <p:spPr>
          <a:xfrm flipH="1" rot="10800000">
            <a:off x="4905105" y="2177526"/>
            <a:ext cx="756300" cy="10158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rgbClr val="0185F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51"/>
          <p:cNvCxnSpPr>
            <a:stCxn id="458" idx="3"/>
            <a:endCxn id="461" idx="1"/>
          </p:cNvCxnSpPr>
          <p:nvPr/>
        </p:nvCxnSpPr>
        <p:spPr>
          <a:xfrm>
            <a:off x="4905105" y="3193326"/>
            <a:ext cx="680100" cy="582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0185F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2" name="Google Shape;462;p51"/>
          <p:cNvCxnSpPr>
            <a:stCxn id="463" idx="3"/>
            <a:endCxn id="464" idx="1"/>
          </p:cNvCxnSpPr>
          <p:nvPr/>
        </p:nvCxnSpPr>
        <p:spPr>
          <a:xfrm>
            <a:off x="3994209" y="3040976"/>
            <a:ext cx="378900" cy="1014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rgbClr val="0185F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5" name="Google Shape;465;p51"/>
          <p:cNvPicPr preferRelativeResize="0"/>
          <p:nvPr/>
        </p:nvPicPr>
        <p:blipFill rotWithShape="1">
          <a:blip r:embed="rId3">
            <a:alphaModFix/>
          </a:blip>
          <a:srcRect b="129" l="0" r="0" t="139"/>
          <a:stretch/>
        </p:blipFill>
        <p:spPr>
          <a:xfrm>
            <a:off x="4316338" y="1822425"/>
            <a:ext cx="57425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1"/>
          <p:cNvSpPr/>
          <p:nvPr/>
        </p:nvSpPr>
        <p:spPr>
          <a:xfrm>
            <a:off x="4207340" y="2422529"/>
            <a:ext cx="792300" cy="686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FEFEF"/>
          </a:solidFill>
          <a:ln cap="flat" cmpd="sng" w="9525">
            <a:solidFill>
              <a:srgbClr val="0185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467" name="Google Shape;467;p51"/>
          <p:cNvSpPr/>
          <p:nvPr/>
        </p:nvSpPr>
        <p:spPr>
          <a:xfrm>
            <a:off x="5905300" y="1834179"/>
            <a:ext cx="792300" cy="686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FEFEF"/>
          </a:solidFill>
          <a:ln cap="flat" cmpd="sng" w="9525">
            <a:solidFill>
              <a:srgbClr val="0185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468" name="Google Shape;468;p51"/>
          <p:cNvSpPr/>
          <p:nvPr/>
        </p:nvSpPr>
        <p:spPr>
          <a:xfrm>
            <a:off x="5905300" y="2908329"/>
            <a:ext cx="792300" cy="686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FEFEF"/>
          </a:solidFill>
          <a:ln cap="flat" cmpd="sng" w="9525">
            <a:solidFill>
              <a:srgbClr val="0185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pic>
        <p:nvPicPr>
          <p:cNvPr id="469" name="Google Shape;469;p51"/>
          <p:cNvPicPr preferRelativeResize="0"/>
          <p:nvPr/>
        </p:nvPicPr>
        <p:blipFill rotWithShape="1">
          <a:blip r:embed="rId4">
            <a:alphaModFix/>
          </a:blip>
          <a:srcRect b="19874" l="0" r="0" t="18556"/>
          <a:stretch/>
        </p:blipFill>
        <p:spPr>
          <a:xfrm>
            <a:off x="5598832" y="1872755"/>
            <a:ext cx="335849" cy="29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1"/>
          <p:cNvSpPr txBox="1"/>
          <p:nvPr/>
        </p:nvSpPr>
        <p:spPr>
          <a:xfrm>
            <a:off x="5958550" y="1303737"/>
            <a:ext cx="68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Open Sans"/>
                <a:ea typeface="Open Sans"/>
                <a:cs typeface="Open Sans"/>
                <a:sym typeface="Open Sans"/>
              </a:rPr>
              <a:t>😃</a:t>
            </a:r>
            <a:endParaRPr sz="3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1" name="Google Shape;47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4325" y="3653475"/>
            <a:ext cx="574250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1"/>
          <p:cNvSpPr txBox="1"/>
          <p:nvPr/>
        </p:nvSpPr>
        <p:spPr>
          <a:xfrm>
            <a:off x="4220090" y="2550179"/>
            <a:ext cx="76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face</a:t>
            </a:r>
            <a:endParaRPr sz="1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73" name="Google Shape;473;p51"/>
          <p:cNvSpPr txBox="1"/>
          <p:nvPr/>
        </p:nvSpPr>
        <p:spPr>
          <a:xfrm>
            <a:off x="5779600" y="1950225"/>
            <a:ext cx="104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smiley</a:t>
            </a:r>
            <a:endParaRPr sz="1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74" name="Google Shape;474;p51"/>
          <p:cNvSpPr txBox="1"/>
          <p:nvPr/>
        </p:nvSpPr>
        <p:spPr>
          <a:xfrm>
            <a:off x="5882950" y="3035325"/>
            <a:ext cx="83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color</a:t>
            </a:r>
            <a:endParaRPr sz="1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75" name="Google Shape;475;p51"/>
          <p:cNvSpPr/>
          <p:nvPr/>
        </p:nvSpPr>
        <p:spPr>
          <a:xfrm>
            <a:off x="2891063" y="2116525"/>
            <a:ext cx="792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51"/>
          <p:cNvPicPr preferRelativeResize="0"/>
          <p:nvPr/>
        </p:nvPicPr>
        <p:blipFill rotWithShape="1">
          <a:blip r:embed="rId3">
            <a:alphaModFix/>
          </a:blip>
          <a:srcRect b="129" l="0" r="0" t="139"/>
          <a:stretch/>
        </p:blipFill>
        <p:spPr>
          <a:xfrm>
            <a:off x="1413506" y="2182014"/>
            <a:ext cx="5742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1"/>
          <p:cNvPicPr preferRelativeResize="0"/>
          <p:nvPr/>
        </p:nvPicPr>
        <p:blipFill rotWithShape="1">
          <a:blip r:embed="rId3">
            <a:alphaModFix/>
          </a:blip>
          <a:srcRect b="129" l="0" r="0" t="139"/>
          <a:stretch/>
        </p:blipFill>
        <p:spPr>
          <a:xfrm>
            <a:off x="2021956" y="2182014"/>
            <a:ext cx="5742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1"/>
          <p:cNvPicPr preferRelativeResize="0"/>
          <p:nvPr/>
        </p:nvPicPr>
        <p:blipFill rotWithShape="1">
          <a:blip r:embed="rId3">
            <a:alphaModFix/>
          </a:blip>
          <a:srcRect b="129" l="0" r="0" t="139"/>
          <a:stretch/>
        </p:blipFill>
        <p:spPr>
          <a:xfrm>
            <a:off x="1413518" y="2776745"/>
            <a:ext cx="5742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1"/>
          <p:cNvPicPr preferRelativeResize="0"/>
          <p:nvPr/>
        </p:nvPicPr>
        <p:blipFill rotWithShape="1">
          <a:blip r:embed="rId3">
            <a:alphaModFix/>
          </a:blip>
          <a:srcRect b="129" l="0" r="0" t="139"/>
          <a:stretch/>
        </p:blipFill>
        <p:spPr>
          <a:xfrm>
            <a:off x="2021956" y="2776745"/>
            <a:ext cx="57425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0" name="Google Shape;480;p51"/>
          <p:cNvCxnSpPr>
            <a:stCxn id="475" idx="3"/>
            <a:endCxn id="481" idx="1"/>
          </p:cNvCxnSpPr>
          <p:nvPr/>
        </p:nvCxnSpPr>
        <p:spPr>
          <a:xfrm>
            <a:off x="2970263" y="2765725"/>
            <a:ext cx="363000" cy="0"/>
          </a:xfrm>
          <a:prstGeom prst="straightConnector1">
            <a:avLst/>
          </a:prstGeom>
          <a:noFill/>
          <a:ln cap="flat" cmpd="sng" w="19050">
            <a:solidFill>
              <a:srgbClr val="0185F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82" name="Google Shape;48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4174" y="3821811"/>
            <a:ext cx="457201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1"/>
          <p:cNvPicPr preferRelativeResize="0"/>
          <p:nvPr/>
        </p:nvPicPr>
        <p:blipFill rotWithShape="1">
          <a:blip r:embed="rId7">
            <a:alphaModFix/>
          </a:blip>
          <a:srcRect b="8165" l="3703" r="72857" t="8173"/>
          <a:stretch/>
        </p:blipFill>
        <p:spPr>
          <a:xfrm>
            <a:off x="3333125" y="2478600"/>
            <a:ext cx="579200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1"/>
          <p:cNvSpPr/>
          <p:nvPr/>
        </p:nvSpPr>
        <p:spPr>
          <a:xfrm>
            <a:off x="7247250" y="2908329"/>
            <a:ext cx="792300" cy="686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FEFEF"/>
          </a:solidFill>
          <a:ln cap="flat" cmpd="sng" w="9525">
            <a:solidFill>
              <a:srgbClr val="0185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484" name="Google Shape;484;p51"/>
          <p:cNvSpPr txBox="1"/>
          <p:nvPr/>
        </p:nvSpPr>
        <p:spPr>
          <a:xfrm>
            <a:off x="7224900" y="3035975"/>
            <a:ext cx="83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color2</a:t>
            </a:r>
            <a:endParaRPr sz="1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85" name="Google Shape;485;p51"/>
          <p:cNvSpPr/>
          <p:nvPr/>
        </p:nvSpPr>
        <p:spPr>
          <a:xfrm>
            <a:off x="7247250" y="1834191"/>
            <a:ext cx="792300" cy="686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FEFEF"/>
          </a:solidFill>
          <a:ln cap="flat" cmpd="sng" w="9525">
            <a:solidFill>
              <a:srgbClr val="0185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486" name="Google Shape;486;p51"/>
          <p:cNvSpPr txBox="1"/>
          <p:nvPr/>
        </p:nvSpPr>
        <p:spPr>
          <a:xfrm>
            <a:off x="7121550" y="1950238"/>
            <a:ext cx="104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smiley2</a:t>
            </a:r>
            <a:endParaRPr sz="1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87" name="Google Shape;487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56275" y="3653475"/>
            <a:ext cx="574250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1"/>
          <p:cNvSpPr txBox="1"/>
          <p:nvPr/>
        </p:nvSpPr>
        <p:spPr>
          <a:xfrm>
            <a:off x="7300500" y="1303725"/>
            <a:ext cx="68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Open Sans"/>
                <a:ea typeface="Open Sans"/>
                <a:cs typeface="Open Sans"/>
                <a:sym typeface="Open Sans"/>
              </a:rPr>
              <a:t>😍</a:t>
            </a:r>
            <a:endParaRPr sz="3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Google Shape;489;p51"/>
          <p:cNvSpPr txBox="1"/>
          <p:nvPr/>
        </p:nvSpPr>
        <p:spPr>
          <a:xfrm>
            <a:off x="890650" y="1744079"/>
            <a:ext cx="222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Faces GUI</a:t>
            </a:r>
            <a:endParaRPr sz="18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90" name="Google Shape;490;p51"/>
          <p:cNvSpPr txBox="1"/>
          <p:nvPr>
            <p:ph type="title"/>
          </p:nvPr>
        </p:nvSpPr>
        <p:spPr>
          <a:xfrm>
            <a:off x="311575" y="445025"/>
            <a:ext cx="865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Faces (http://github.com/BuoyantIO/faces-demo)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491" name="Google Shape;491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23416" y="2027725"/>
            <a:ext cx="286682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1"/>
          <p:cNvSpPr/>
          <p:nvPr/>
        </p:nvSpPr>
        <p:spPr>
          <a:xfrm>
            <a:off x="5661456" y="1995888"/>
            <a:ext cx="363000" cy="363000"/>
          </a:xfrm>
          <a:prstGeom prst="diamond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2" name="Google Shape;492;p51"/>
          <p:cNvPicPr preferRelativeResize="0"/>
          <p:nvPr/>
        </p:nvPicPr>
        <p:blipFill rotWithShape="1">
          <a:blip r:embed="rId4">
            <a:alphaModFix/>
          </a:blip>
          <a:srcRect b="19874" l="0" r="0" t="18556"/>
          <a:stretch/>
        </p:blipFill>
        <p:spPr>
          <a:xfrm>
            <a:off x="5598832" y="3271193"/>
            <a:ext cx="335849" cy="2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23416" y="2939363"/>
            <a:ext cx="286682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3103" y="2926944"/>
            <a:ext cx="286682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1"/>
          <p:cNvPicPr preferRelativeResize="0"/>
          <p:nvPr/>
        </p:nvPicPr>
        <p:blipFill rotWithShape="1">
          <a:blip r:embed="rId4">
            <a:alphaModFix/>
          </a:blip>
          <a:srcRect b="19874" l="0" r="0" t="18556"/>
          <a:stretch/>
        </p:blipFill>
        <p:spPr>
          <a:xfrm>
            <a:off x="4569256" y="3047088"/>
            <a:ext cx="335849" cy="2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07527" y="2825426"/>
            <a:ext cx="286682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1"/>
          <p:cNvPicPr preferRelativeResize="0"/>
          <p:nvPr/>
        </p:nvPicPr>
        <p:blipFill rotWithShape="1">
          <a:blip r:embed="rId4">
            <a:alphaModFix/>
          </a:blip>
          <a:srcRect b="19874" l="0" r="0" t="18556"/>
          <a:stretch/>
        </p:blipFill>
        <p:spPr>
          <a:xfrm>
            <a:off x="3463069" y="2972545"/>
            <a:ext cx="335849" cy="29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1"/>
          <p:cNvSpPr/>
          <p:nvPr/>
        </p:nvSpPr>
        <p:spPr>
          <a:xfrm>
            <a:off x="5585269" y="3070025"/>
            <a:ext cx="363000" cy="363000"/>
          </a:xfrm>
          <a:prstGeom prst="diamond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5" name="Google Shape;495;p51"/>
          <p:cNvPicPr preferRelativeResize="0"/>
          <p:nvPr/>
        </p:nvPicPr>
        <p:blipFill rotWithShape="1">
          <a:blip r:embed="rId3">
            <a:alphaModFix/>
          </a:blip>
          <a:srcRect b="129" l="0" r="30685" t="139"/>
          <a:stretch/>
        </p:blipFill>
        <p:spPr>
          <a:xfrm>
            <a:off x="2630402" y="2776750"/>
            <a:ext cx="3980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1"/>
          <p:cNvPicPr preferRelativeResize="0"/>
          <p:nvPr/>
        </p:nvPicPr>
        <p:blipFill rotWithShape="1">
          <a:blip r:embed="rId3">
            <a:alphaModFix/>
          </a:blip>
          <a:srcRect b="129" l="0" r="30685" t="139"/>
          <a:stretch/>
        </p:blipFill>
        <p:spPr>
          <a:xfrm>
            <a:off x="2630402" y="2182025"/>
            <a:ext cx="3980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1"/>
          <p:cNvPicPr preferRelativeResize="0"/>
          <p:nvPr/>
        </p:nvPicPr>
        <p:blipFill rotWithShape="1">
          <a:blip r:embed="rId3">
            <a:alphaModFix/>
          </a:blip>
          <a:srcRect b="129" l="30685" r="0" t="139"/>
          <a:stretch/>
        </p:blipFill>
        <p:spPr>
          <a:xfrm>
            <a:off x="981277" y="2182025"/>
            <a:ext cx="3980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1"/>
          <p:cNvPicPr preferRelativeResize="0"/>
          <p:nvPr/>
        </p:nvPicPr>
        <p:blipFill rotWithShape="1">
          <a:blip r:embed="rId3">
            <a:alphaModFix/>
          </a:blip>
          <a:srcRect b="129" l="30685" r="0" t="139"/>
          <a:stretch/>
        </p:blipFill>
        <p:spPr>
          <a:xfrm>
            <a:off x="981277" y="2776750"/>
            <a:ext cx="3980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5537" y="2089377"/>
            <a:ext cx="2138651" cy="1728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0" name="Google Shape;500;p51"/>
          <p:cNvGrpSpPr/>
          <p:nvPr/>
        </p:nvGrpSpPr>
        <p:grpSpPr>
          <a:xfrm>
            <a:off x="6920692" y="1884355"/>
            <a:ext cx="425625" cy="586070"/>
            <a:chOff x="6955057" y="1919493"/>
            <a:chExt cx="425625" cy="586070"/>
          </a:xfrm>
        </p:grpSpPr>
        <p:pic>
          <p:nvPicPr>
            <p:cNvPr id="501" name="Google Shape;501;p51"/>
            <p:cNvPicPr preferRelativeResize="0"/>
            <p:nvPr/>
          </p:nvPicPr>
          <p:blipFill rotWithShape="1">
            <a:blip r:embed="rId4">
              <a:alphaModFix/>
            </a:blip>
            <a:srcRect b="19874" l="0" r="0" t="18556"/>
            <a:stretch/>
          </p:blipFill>
          <p:spPr>
            <a:xfrm>
              <a:off x="6955057" y="1919493"/>
              <a:ext cx="335849" cy="29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5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79641" y="2074463"/>
              <a:ext cx="286682" cy="43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" name="Google Shape;503;p51"/>
            <p:cNvSpPr/>
            <p:nvPr/>
          </p:nvSpPr>
          <p:spPr>
            <a:xfrm>
              <a:off x="7017681" y="2042625"/>
              <a:ext cx="363000" cy="363000"/>
            </a:xfrm>
            <a:prstGeom prst="diamond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04" name="Google Shape;504;p51"/>
          <p:cNvGrpSpPr/>
          <p:nvPr/>
        </p:nvGrpSpPr>
        <p:grpSpPr>
          <a:xfrm>
            <a:off x="6920692" y="2939375"/>
            <a:ext cx="363000" cy="624306"/>
            <a:chOff x="6941494" y="2986100"/>
            <a:chExt cx="363000" cy="624306"/>
          </a:xfrm>
        </p:grpSpPr>
        <p:pic>
          <p:nvPicPr>
            <p:cNvPr id="505" name="Google Shape;505;p51"/>
            <p:cNvPicPr preferRelativeResize="0"/>
            <p:nvPr/>
          </p:nvPicPr>
          <p:blipFill rotWithShape="1">
            <a:blip r:embed="rId4">
              <a:alphaModFix/>
            </a:blip>
            <a:srcRect b="19874" l="0" r="0" t="18556"/>
            <a:stretch/>
          </p:blipFill>
          <p:spPr>
            <a:xfrm>
              <a:off x="6955057" y="3317931"/>
              <a:ext cx="335849" cy="29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5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79641" y="2986100"/>
              <a:ext cx="286682" cy="43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p51"/>
            <p:cNvSpPr/>
            <p:nvPr/>
          </p:nvSpPr>
          <p:spPr>
            <a:xfrm>
              <a:off x="6941494" y="3116763"/>
              <a:ext cx="363000" cy="363000"/>
            </a:xfrm>
            <a:prstGeom prst="diamond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08" name="Google Shape;508;p51"/>
          <p:cNvSpPr/>
          <p:nvPr/>
        </p:nvSpPr>
        <p:spPr>
          <a:xfrm>
            <a:off x="4934200" y="2744918"/>
            <a:ext cx="2009525" cy="488825"/>
          </a:xfrm>
          <a:custGeom>
            <a:rect b="b" l="l" r="r" t="t"/>
            <a:pathLst>
              <a:path extrusionOk="0" h="19553" w="80381">
                <a:moveTo>
                  <a:pt x="0" y="17862"/>
                </a:moveTo>
                <a:cubicBezTo>
                  <a:pt x="2824" y="17318"/>
                  <a:pt x="11613" y="17017"/>
                  <a:pt x="16945" y="14600"/>
                </a:cubicBezTo>
                <a:cubicBezTo>
                  <a:pt x="22277" y="12183"/>
                  <a:pt x="27200" y="5773"/>
                  <a:pt x="31994" y="3360"/>
                </a:cubicBezTo>
                <a:cubicBezTo>
                  <a:pt x="36788" y="947"/>
                  <a:pt x="40503" y="281"/>
                  <a:pt x="45710" y="122"/>
                </a:cubicBezTo>
                <a:cubicBezTo>
                  <a:pt x="50917" y="-37"/>
                  <a:pt x="58505" y="-481"/>
                  <a:pt x="63236" y="2408"/>
                </a:cubicBezTo>
                <a:cubicBezTo>
                  <a:pt x="67967" y="5297"/>
                  <a:pt x="71238" y="14600"/>
                  <a:pt x="74095" y="17457"/>
                </a:cubicBezTo>
                <a:cubicBezTo>
                  <a:pt x="76953" y="20315"/>
                  <a:pt x="79333" y="19204"/>
                  <a:pt x="80381" y="19553"/>
                </a:cubicBezTo>
              </a:path>
            </a:pathLst>
          </a:custGeom>
          <a:noFill/>
          <a:ln cap="flat" cmpd="sng" w="19050">
            <a:solidFill>
              <a:srgbClr val="0185FD"/>
            </a:solidFill>
            <a:prstDash val="dashDot"/>
            <a:round/>
            <a:headEnd len="med" w="med" type="none"/>
            <a:tailEnd len="med" w="med" type="triangle"/>
          </a:ln>
        </p:spPr>
      </p:sp>
      <p:pic>
        <p:nvPicPr>
          <p:cNvPr id="509" name="Google Shape;509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407852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2"/>
          <p:cNvSpPr txBox="1"/>
          <p:nvPr>
            <p:ph idx="4294967295" type="title"/>
          </p:nvPr>
        </p:nvSpPr>
        <p:spPr>
          <a:xfrm>
            <a:off x="351225" y="1830600"/>
            <a:ext cx="85365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…and now back to the workshop!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3"/>
          <p:cNvSpPr txBox="1"/>
          <p:nvPr>
            <p:ph idx="4294967295" type="title"/>
          </p:nvPr>
        </p:nvSpPr>
        <p:spPr>
          <a:xfrm>
            <a:off x="150" y="2185650"/>
            <a:ext cx="91440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Gotchas</a:t>
            </a:r>
            <a:endParaRPr sz="48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4"/>
          <p:cNvSpPr txBox="1"/>
          <p:nvPr>
            <p:ph idx="4294967295" type="body"/>
          </p:nvPr>
        </p:nvSpPr>
        <p:spPr>
          <a:xfrm>
            <a:off x="268550" y="1017725"/>
            <a:ext cx="85206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hat problems can I run into and where should I look if things go wrong?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nrope"/>
              <a:buChar char="○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The first place to look is generally the </a:t>
            </a:r>
            <a:r>
              <a:rPr lang="en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field of your Gateway or HTTPRoute resource.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ourier New"/>
              <a:buChar char="○"/>
            </a:pPr>
            <a:r>
              <a:rPr lang="en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kubectl get httproute {name} -o yaml | yq .status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925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900"/>
              <a:buFont typeface="Manrope"/>
              <a:buChar char="○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This will report many common problems in a standardized way, check the API specification documentation for </a:t>
            </a:r>
            <a:r>
              <a:rPr lang="en" sz="19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3"/>
              </a:rPr>
              <a:t>GatewayConditionType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</a:t>
            </a:r>
            <a:r>
              <a:rPr lang="en" sz="19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4"/>
              </a:rPr>
              <a:t>GatewayConditionReason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</a:t>
            </a:r>
            <a:r>
              <a:rPr lang="en" sz="19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5"/>
              </a:rPr>
              <a:t>RouteConditionType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</a:t>
            </a:r>
            <a:r>
              <a:rPr lang="en" sz="19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6"/>
              </a:rPr>
              <a:t>RouteConditionReason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similar types for more details.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25" name="Google Shape;525;p54"/>
          <p:cNvSpPr txBox="1"/>
          <p:nvPr>
            <p:ph type="title"/>
          </p:nvPr>
        </p:nvSpPr>
        <p:spPr>
          <a:xfrm>
            <a:off x="3115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When things aren’t working</a:t>
            </a:r>
            <a:endParaRPr sz="720">
              <a:solidFill>
                <a:schemeClr val="accent3"/>
              </a:solidFill>
            </a:endParaRPr>
          </a:p>
        </p:txBody>
      </p:sp>
      <p:pic>
        <p:nvPicPr>
          <p:cNvPr id="526" name="Google Shape;526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07852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5"/>
          <p:cNvSpPr txBox="1"/>
          <p:nvPr>
            <p:ph idx="4294967295" type="body"/>
          </p:nvPr>
        </p:nvSpPr>
        <p:spPr>
          <a:xfrm>
            <a:off x="268550" y="1017725"/>
            <a:ext cx="48783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b="1"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This will not work: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you can’t sequence dynamic routing like this.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32" name="Google Shape;532;p55"/>
          <p:cNvSpPr txBox="1"/>
          <p:nvPr>
            <p:ph type="title"/>
          </p:nvPr>
        </p:nvSpPr>
        <p:spPr>
          <a:xfrm>
            <a:off x="3115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Routing Gotchas</a:t>
            </a:r>
            <a:endParaRPr sz="720">
              <a:solidFill>
                <a:schemeClr val="accent3"/>
              </a:solidFill>
            </a:endParaRPr>
          </a:p>
        </p:txBody>
      </p:sp>
      <p:pic>
        <p:nvPicPr>
          <p:cNvPr id="533" name="Google Shape;533;p55"/>
          <p:cNvPicPr preferRelativeResize="0"/>
          <p:nvPr/>
        </p:nvPicPr>
        <p:blipFill rotWithShape="1">
          <a:blip r:embed="rId3">
            <a:alphaModFix/>
          </a:blip>
          <a:srcRect b="11940" l="6047" r="6047" t="11124"/>
          <a:stretch/>
        </p:blipFill>
        <p:spPr>
          <a:xfrm>
            <a:off x="6505075" y="1095100"/>
            <a:ext cx="895900" cy="5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5"/>
          <p:cNvPicPr preferRelativeResize="0"/>
          <p:nvPr/>
        </p:nvPicPr>
        <p:blipFill rotWithShape="1">
          <a:blip r:embed="rId4">
            <a:alphaModFix/>
          </a:blip>
          <a:srcRect b="7766" l="6232" r="5863" t="9874"/>
          <a:stretch/>
        </p:blipFill>
        <p:spPr>
          <a:xfrm>
            <a:off x="7164300" y="2235725"/>
            <a:ext cx="8959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5"/>
          <p:cNvPicPr preferRelativeResize="0"/>
          <p:nvPr/>
        </p:nvPicPr>
        <p:blipFill rotWithShape="1">
          <a:blip r:embed="rId5">
            <a:alphaModFix/>
          </a:blip>
          <a:srcRect b="7142" l="6953" r="5142" t="5749"/>
          <a:stretch/>
        </p:blipFill>
        <p:spPr>
          <a:xfrm>
            <a:off x="7809575" y="3285275"/>
            <a:ext cx="895900" cy="60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Google Shape;536;p55"/>
          <p:cNvCxnSpPr>
            <a:stCxn id="533" idx="2"/>
            <a:endCxn id="534" idx="0"/>
          </p:cNvCxnSpPr>
          <p:nvPr/>
        </p:nvCxnSpPr>
        <p:spPr>
          <a:xfrm flipH="1" rot="-5400000">
            <a:off x="6979725" y="1603325"/>
            <a:ext cx="605700" cy="659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7" name="Google Shape;537;p55"/>
          <p:cNvPicPr preferRelativeResize="0"/>
          <p:nvPr/>
        </p:nvPicPr>
        <p:blipFill rotWithShape="1">
          <a:blip r:embed="rId3">
            <a:alphaModFix/>
          </a:blip>
          <a:srcRect b="11940" l="6047" r="6047" t="11124"/>
          <a:stretch/>
        </p:blipFill>
        <p:spPr>
          <a:xfrm>
            <a:off x="5845850" y="2254613"/>
            <a:ext cx="895900" cy="5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5"/>
          <p:cNvPicPr preferRelativeResize="0"/>
          <p:nvPr/>
        </p:nvPicPr>
        <p:blipFill rotWithShape="1">
          <a:blip r:embed="rId4">
            <a:alphaModFix/>
          </a:blip>
          <a:srcRect b="7766" l="6232" r="5863" t="9874"/>
          <a:stretch/>
        </p:blipFill>
        <p:spPr>
          <a:xfrm>
            <a:off x="6519013" y="3306613"/>
            <a:ext cx="8959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9" name="Google Shape;539;p55"/>
          <p:cNvCxnSpPr>
            <a:stCxn id="533" idx="2"/>
            <a:endCxn id="537" idx="0"/>
          </p:cNvCxnSpPr>
          <p:nvPr/>
        </p:nvCxnSpPr>
        <p:spPr>
          <a:xfrm rot="5400000">
            <a:off x="6311175" y="1612775"/>
            <a:ext cx="624600" cy="659100"/>
          </a:xfrm>
          <a:prstGeom prst="curvedConnector3">
            <a:avLst>
              <a:gd fmla="val 49999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0" name="Google Shape;540;p55"/>
          <p:cNvCxnSpPr>
            <a:stCxn id="534" idx="2"/>
            <a:endCxn id="538" idx="0"/>
          </p:cNvCxnSpPr>
          <p:nvPr/>
        </p:nvCxnSpPr>
        <p:spPr>
          <a:xfrm rot="5400000">
            <a:off x="7040450" y="2734925"/>
            <a:ext cx="498300" cy="645300"/>
          </a:xfrm>
          <a:prstGeom prst="curvedConnector3">
            <a:avLst>
              <a:gd fmla="val 49989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" name="Google Shape;541;p55"/>
          <p:cNvCxnSpPr>
            <a:stCxn id="534" idx="2"/>
            <a:endCxn id="535" idx="0"/>
          </p:cNvCxnSpPr>
          <p:nvPr/>
        </p:nvCxnSpPr>
        <p:spPr>
          <a:xfrm flipH="1" rot="-5400000">
            <a:off x="7696400" y="2724275"/>
            <a:ext cx="477000" cy="645300"/>
          </a:xfrm>
          <a:prstGeom prst="curvedConnector3">
            <a:avLst>
              <a:gd fmla="val 49984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2" name="Google Shape;54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07852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6"/>
          <p:cNvSpPr txBox="1"/>
          <p:nvPr>
            <p:ph idx="4294967295" type="body"/>
          </p:nvPr>
        </p:nvSpPr>
        <p:spPr>
          <a:xfrm>
            <a:off x="268550" y="1017725"/>
            <a:ext cx="48783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b="1"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This will not work: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you can’t sequence dynamic routing like this.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Traffic sent directly to </a:t>
            </a: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bar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will indeed be split between </a:t>
            </a: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bar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and </a:t>
            </a: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baz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48" name="Google Shape;548;p56"/>
          <p:cNvSpPr txBox="1"/>
          <p:nvPr>
            <p:ph type="title"/>
          </p:nvPr>
        </p:nvSpPr>
        <p:spPr>
          <a:xfrm>
            <a:off x="3115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Routing Gotchas</a:t>
            </a:r>
            <a:endParaRPr sz="720">
              <a:solidFill>
                <a:schemeClr val="accent3"/>
              </a:solidFill>
            </a:endParaRPr>
          </a:p>
        </p:txBody>
      </p:sp>
      <p:pic>
        <p:nvPicPr>
          <p:cNvPr id="549" name="Google Shape;549;p56"/>
          <p:cNvPicPr preferRelativeResize="0"/>
          <p:nvPr/>
        </p:nvPicPr>
        <p:blipFill rotWithShape="1">
          <a:blip r:embed="rId3">
            <a:alphaModFix/>
          </a:blip>
          <a:srcRect b="11940" l="6047" r="6047" t="11124"/>
          <a:stretch/>
        </p:blipFill>
        <p:spPr>
          <a:xfrm>
            <a:off x="6505075" y="1095100"/>
            <a:ext cx="895900" cy="5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6"/>
          <p:cNvPicPr preferRelativeResize="0"/>
          <p:nvPr/>
        </p:nvPicPr>
        <p:blipFill rotWithShape="1">
          <a:blip r:embed="rId4">
            <a:alphaModFix/>
          </a:blip>
          <a:srcRect b="7766" l="6232" r="5863" t="9874"/>
          <a:stretch/>
        </p:blipFill>
        <p:spPr>
          <a:xfrm>
            <a:off x="7164300" y="2235725"/>
            <a:ext cx="8959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6"/>
          <p:cNvPicPr preferRelativeResize="0"/>
          <p:nvPr/>
        </p:nvPicPr>
        <p:blipFill rotWithShape="1">
          <a:blip r:embed="rId5">
            <a:alphaModFix/>
          </a:blip>
          <a:srcRect b="7142" l="6953" r="5142" t="5749"/>
          <a:stretch/>
        </p:blipFill>
        <p:spPr>
          <a:xfrm>
            <a:off x="7809575" y="3285275"/>
            <a:ext cx="895900" cy="60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2" name="Google Shape;552;p56"/>
          <p:cNvCxnSpPr>
            <a:stCxn id="549" idx="2"/>
            <a:endCxn id="550" idx="0"/>
          </p:cNvCxnSpPr>
          <p:nvPr/>
        </p:nvCxnSpPr>
        <p:spPr>
          <a:xfrm flipH="1" rot="-5400000">
            <a:off x="6979725" y="1603325"/>
            <a:ext cx="605700" cy="659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553" name="Google Shape;553;p56"/>
          <p:cNvPicPr preferRelativeResize="0"/>
          <p:nvPr/>
        </p:nvPicPr>
        <p:blipFill rotWithShape="1">
          <a:blip r:embed="rId3">
            <a:alphaModFix/>
          </a:blip>
          <a:srcRect b="11940" l="6047" r="6047" t="11124"/>
          <a:stretch/>
        </p:blipFill>
        <p:spPr>
          <a:xfrm>
            <a:off x="5845850" y="2254613"/>
            <a:ext cx="895900" cy="5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6"/>
          <p:cNvPicPr preferRelativeResize="0"/>
          <p:nvPr/>
        </p:nvPicPr>
        <p:blipFill rotWithShape="1">
          <a:blip r:embed="rId4">
            <a:alphaModFix/>
          </a:blip>
          <a:srcRect b="7766" l="6232" r="5863" t="9874"/>
          <a:stretch/>
        </p:blipFill>
        <p:spPr>
          <a:xfrm>
            <a:off x="6519013" y="3306613"/>
            <a:ext cx="8959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5" name="Google Shape;555;p56"/>
          <p:cNvCxnSpPr>
            <a:stCxn id="549" idx="2"/>
            <a:endCxn id="553" idx="0"/>
          </p:cNvCxnSpPr>
          <p:nvPr/>
        </p:nvCxnSpPr>
        <p:spPr>
          <a:xfrm rot="5400000">
            <a:off x="6311175" y="1612775"/>
            <a:ext cx="624600" cy="6591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556" name="Google Shape;556;p56"/>
          <p:cNvCxnSpPr>
            <a:stCxn id="550" idx="2"/>
            <a:endCxn id="554" idx="0"/>
          </p:cNvCxnSpPr>
          <p:nvPr/>
        </p:nvCxnSpPr>
        <p:spPr>
          <a:xfrm rot="5400000">
            <a:off x="7040450" y="2734925"/>
            <a:ext cx="498300" cy="645300"/>
          </a:xfrm>
          <a:prstGeom prst="curvedConnector3">
            <a:avLst>
              <a:gd fmla="val 49989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7" name="Google Shape;557;p56"/>
          <p:cNvCxnSpPr>
            <a:stCxn id="550" idx="2"/>
            <a:endCxn id="551" idx="0"/>
          </p:cNvCxnSpPr>
          <p:nvPr/>
        </p:nvCxnSpPr>
        <p:spPr>
          <a:xfrm flipH="1" rot="-5400000">
            <a:off x="7696400" y="2724275"/>
            <a:ext cx="477000" cy="645300"/>
          </a:xfrm>
          <a:prstGeom prst="curvedConnector3">
            <a:avLst>
              <a:gd fmla="val 49984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8" name="Google Shape;558;p56"/>
          <p:cNvCxnSpPr>
            <a:endCxn id="550" idx="0"/>
          </p:cNvCxnSpPr>
          <p:nvPr/>
        </p:nvCxnSpPr>
        <p:spPr>
          <a:xfrm flipH="1">
            <a:off x="7612250" y="1159025"/>
            <a:ext cx="1395000" cy="1076700"/>
          </a:xfrm>
          <a:prstGeom prst="curvedConnector2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9" name="Google Shape;559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07852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>
            <a:off x="4738800" y="-90450"/>
            <a:ext cx="4488900" cy="5668800"/>
          </a:xfrm>
          <a:prstGeom prst="rect">
            <a:avLst/>
          </a:prstGeom>
          <a:solidFill>
            <a:srgbClr val="F3F3F3">
              <a:alpha val="79110"/>
            </a:srgbClr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>
            <p:ph idx="4294967295" type="title"/>
          </p:nvPr>
        </p:nvSpPr>
        <p:spPr>
          <a:xfrm>
            <a:off x="240975" y="2185650"/>
            <a:ext cx="41151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Who is this for?</a:t>
            </a:r>
            <a:endParaRPr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4959900" y="460200"/>
            <a:ext cx="4046700" cy="4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➔"/>
            </a:pPr>
            <a:r>
              <a:rPr lang="en" sz="1800">
                <a:solidFill>
                  <a:srgbClr val="133850"/>
                </a:solidFill>
                <a:latin typeface="Open Sans"/>
                <a:ea typeface="Open Sans"/>
                <a:cs typeface="Open Sans"/>
                <a:sym typeface="Open Sans"/>
              </a:rPr>
              <a:t>Platform engineers building infrastructure for multiple application teams.</a:t>
            </a:r>
            <a:endParaRPr sz="1800">
              <a:solidFill>
                <a:srgbClr val="1338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➔"/>
            </a:pPr>
            <a:r>
              <a:rPr lang="en" sz="1800">
                <a:solidFill>
                  <a:srgbClr val="133850"/>
                </a:solidFill>
                <a:latin typeface="Open Sans"/>
                <a:ea typeface="Open Sans"/>
                <a:cs typeface="Open Sans"/>
                <a:sym typeface="Open Sans"/>
              </a:rPr>
              <a:t>Application developers who want resiliency and safety with blue/green or canary deploys and related functionality.</a:t>
            </a:r>
            <a:endParaRPr sz="1800">
              <a:solidFill>
                <a:srgbClr val="1338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pen Sans"/>
              <a:buChar char="➔"/>
            </a:pPr>
            <a:r>
              <a:rPr lang="en" sz="1800">
                <a:solidFill>
                  <a:srgbClr val="133850"/>
                </a:solidFill>
                <a:latin typeface="Open Sans"/>
                <a:ea typeface="Open Sans"/>
                <a:cs typeface="Open Sans"/>
                <a:sym typeface="Open Sans"/>
              </a:rPr>
              <a:t>Anyone interested in growing their skills by learning a single API which can be used to configure dozens of different products.</a:t>
            </a:r>
            <a:endParaRPr sz="1800">
              <a:solidFill>
                <a:srgbClr val="13385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7"/>
          <p:cNvSpPr txBox="1"/>
          <p:nvPr>
            <p:ph idx="4294967295" type="body"/>
          </p:nvPr>
        </p:nvSpPr>
        <p:spPr>
          <a:xfrm>
            <a:off x="268550" y="1017725"/>
            <a:ext cx="48783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b="1"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This will not work: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you can’t sequence dynamic routing like this.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Traffic sent directly to </a:t>
            </a: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bar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will indeed be split between </a:t>
            </a: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bar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and </a:t>
            </a: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baz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Traffic sent to </a:t>
            </a: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will never get sent to </a:t>
            </a: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baz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65" name="Google Shape;565;p57"/>
          <p:cNvSpPr txBox="1"/>
          <p:nvPr>
            <p:ph type="title"/>
          </p:nvPr>
        </p:nvSpPr>
        <p:spPr>
          <a:xfrm>
            <a:off x="3115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Routing Gotchas</a:t>
            </a:r>
            <a:endParaRPr sz="720">
              <a:solidFill>
                <a:schemeClr val="accent3"/>
              </a:solidFill>
            </a:endParaRPr>
          </a:p>
        </p:txBody>
      </p:sp>
      <p:pic>
        <p:nvPicPr>
          <p:cNvPr id="566" name="Google Shape;566;p57"/>
          <p:cNvPicPr preferRelativeResize="0"/>
          <p:nvPr/>
        </p:nvPicPr>
        <p:blipFill rotWithShape="1">
          <a:blip r:embed="rId3">
            <a:alphaModFix/>
          </a:blip>
          <a:srcRect b="11940" l="6047" r="6047" t="11124"/>
          <a:stretch/>
        </p:blipFill>
        <p:spPr>
          <a:xfrm>
            <a:off x="6505075" y="1095100"/>
            <a:ext cx="895900" cy="5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7"/>
          <p:cNvPicPr preferRelativeResize="0"/>
          <p:nvPr/>
        </p:nvPicPr>
        <p:blipFill rotWithShape="1">
          <a:blip r:embed="rId4">
            <a:alphaModFix/>
          </a:blip>
          <a:srcRect b="7766" l="6232" r="5863" t="9874"/>
          <a:stretch/>
        </p:blipFill>
        <p:spPr>
          <a:xfrm>
            <a:off x="7164300" y="2235725"/>
            <a:ext cx="8959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7"/>
          <p:cNvPicPr preferRelativeResize="0"/>
          <p:nvPr/>
        </p:nvPicPr>
        <p:blipFill rotWithShape="1">
          <a:blip r:embed="rId5">
            <a:alphaModFix/>
          </a:blip>
          <a:srcRect b="7142" l="6953" r="5142" t="5749"/>
          <a:stretch/>
        </p:blipFill>
        <p:spPr>
          <a:xfrm>
            <a:off x="7809575" y="3285275"/>
            <a:ext cx="895900" cy="60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9" name="Google Shape;569;p57"/>
          <p:cNvCxnSpPr>
            <a:stCxn id="566" idx="2"/>
            <a:endCxn id="567" idx="0"/>
          </p:cNvCxnSpPr>
          <p:nvPr/>
        </p:nvCxnSpPr>
        <p:spPr>
          <a:xfrm flipH="1" rot="-5400000">
            <a:off x="6979725" y="1603325"/>
            <a:ext cx="605700" cy="659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0" name="Google Shape;570;p57"/>
          <p:cNvPicPr preferRelativeResize="0"/>
          <p:nvPr/>
        </p:nvPicPr>
        <p:blipFill rotWithShape="1">
          <a:blip r:embed="rId3">
            <a:alphaModFix/>
          </a:blip>
          <a:srcRect b="11940" l="6047" r="6047" t="11124"/>
          <a:stretch/>
        </p:blipFill>
        <p:spPr>
          <a:xfrm>
            <a:off x="5845850" y="2254613"/>
            <a:ext cx="895900" cy="5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7"/>
          <p:cNvPicPr preferRelativeResize="0"/>
          <p:nvPr/>
        </p:nvPicPr>
        <p:blipFill rotWithShape="1">
          <a:blip r:embed="rId4">
            <a:alphaModFix/>
          </a:blip>
          <a:srcRect b="7766" l="6232" r="5863" t="9874"/>
          <a:stretch/>
        </p:blipFill>
        <p:spPr>
          <a:xfrm>
            <a:off x="6519013" y="3306613"/>
            <a:ext cx="8959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p57"/>
          <p:cNvCxnSpPr>
            <a:stCxn id="566" idx="2"/>
            <a:endCxn id="570" idx="0"/>
          </p:cNvCxnSpPr>
          <p:nvPr/>
        </p:nvCxnSpPr>
        <p:spPr>
          <a:xfrm rot="5400000">
            <a:off x="6311175" y="1612775"/>
            <a:ext cx="624600" cy="659100"/>
          </a:xfrm>
          <a:prstGeom prst="curvedConnector3">
            <a:avLst>
              <a:gd fmla="val 49999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" name="Google Shape;573;p57"/>
          <p:cNvCxnSpPr>
            <a:stCxn id="567" idx="2"/>
            <a:endCxn id="571" idx="0"/>
          </p:cNvCxnSpPr>
          <p:nvPr/>
        </p:nvCxnSpPr>
        <p:spPr>
          <a:xfrm rot="5400000">
            <a:off x="7040450" y="2734925"/>
            <a:ext cx="498300" cy="645300"/>
          </a:xfrm>
          <a:prstGeom prst="curvedConnector3">
            <a:avLst>
              <a:gd fmla="val 49989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4" name="Google Shape;574;p57"/>
          <p:cNvCxnSpPr>
            <a:stCxn id="567" idx="2"/>
            <a:endCxn id="568" idx="0"/>
          </p:cNvCxnSpPr>
          <p:nvPr/>
        </p:nvCxnSpPr>
        <p:spPr>
          <a:xfrm flipH="1" rot="-5400000">
            <a:off x="7696400" y="2724275"/>
            <a:ext cx="477000" cy="645300"/>
          </a:xfrm>
          <a:prstGeom prst="curvedConnector3">
            <a:avLst>
              <a:gd fmla="val 49984" name="adj1"/>
            </a:avLst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575" name="Google Shape;575;p57"/>
          <p:cNvCxnSpPr>
            <a:endCxn id="566" idx="0"/>
          </p:cNvCxnSpPr>
          <p:nvPr/>
        </p:nvCxnSpPr>
        <p:spPr>
          <a:xfrm flipH="1">
            <a:off x="6953025" y="219100"/>
            <a:ext cx="1597800" cy="876000"/>
          </a:xfrm>
          <a:prstGeom prst="curvedConnector2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6" name="Google Shape;576;p57"/>
          <p:cNvSpPr txBox="1"/>
          <p:nvPr/>
        </p:nvSpPr>
        <p:spPr>
          <a:xfrm>
            <a:off x="7716650" y="2803625"/>
            <a:ext cx="43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Open Sans"/>
                <a:ea typeface="Open Sans"/>
                <a:cs typeface="Open Sans"/>
                <a:sym typeface="Open Sans"/>
              </a:rPr>
              <a:t>❌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7" name="Google Shape;577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07852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8"/>
          <p:cNvSpPr txBox="1"/>
          <p:nvPr>
            <p:ph idx="4294967295" type="body"/>
          </p:nvPr>
        </p:nvSpPr>
        <p:spPr>
          <a:xfrm>
            <a:off x="268550" y="1017725"/>
            <a:ext cx="48783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HTTPRoutes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distinguish between the “front end” of a Service and the “back ends”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Routing only happens at the Service frontend (a ClusterIP)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83" name="Google Shape;583;p58"/>
          <p:cNvSpPr txBox="1"/>
          <p:nvPr>
            <p:ph type="title"/>
          </p:nvPr>
        </p:nvSpPr>
        <p:spPr>
          <a:xfrm>
            <a:off x="3115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Routing Gotchas</a:t>
            </a:r>
            <a:endParaRPr sz="720">
              <a:solidFill>
                <a:schemeClr val="accent3"/>
              </a:solidFill>
            </a:endParaRPr>
          </a:p>
        </p:txBody>
      </p:sp>
      <p:pic>
        <p:nvPicPr>
          <p:cNvPr id="584" name="Google Shape;584;p58"/>
          <p:cNvPicPr preferRelativeResize="0"/>
          <p:nvPr/>
        </p:nvPicPr>
        <p:blipFill rotWithShape="1">
          <a:blip r:embed="rId3">
            <a:alphaModFix/>
          </a:blip>
          <a:srcRect b="11940" l="6047" r="6047" t="11124"/>
          <a:stretch/>
        </p:blipFill>
        <p:spPr>
          <a:xfrm>
            <a:off x="6505075" y="1095100"/>
            <a:ext cx="895900" cy="5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8"/>
          <p:cNvPicPr preferRelativeResize="0"/>
          <p:nvPr/>
        </p:nvPicPr>
        <p:blipFill rotWithShape="1">
          <a:blip r:embed="rId4">
            <a:alphaModFix/>
          </a:blip>
          <a:srcRect b="7766" l="6232" r="5863" t="9874"/>
          <a:stretch/>
        </p:blipFill>
        <p:spPr>
          <a:xfrm>
            <a:off x="7164300" y="2235725"/>
            <a:ext cx="8959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8"/>
          <p:cNvPicPr preferRelativeResize="0"/>
          <p:nvPr/>
        </p:nvPicPr>
        <p:blipFill rotWithShape="1">
          <a:blip r:embed="rId5">
            <a:alphaModFix/>
          </a:blip>
          <a:srcRect b="7142" l="6953" r="5142" t="5749"/>
          <a:stretch/>
        </p:blipFill>
        <p:spPr>
          <a:xfrm>
            <a:off x="7809575" y="3285275"/>
            <a:ext cx="895900" cy="60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7" name="Google Shape;587;p58"/>
          <p:cNvCxnSpPr>
            <a:stCxn id="584" idx="2"/>
            <a:endCxn id="585" idx="0"/>
          </p:cNvCxnSpPr>
          <p:nvPr/>
        </p:nvCxnSpPr>
        <p:spPr>
          <a:xfrm flipH="1" rot="-5400000">
            <a:off x="6979725" y="1603325"/>
            <a:ext cx="605700" cy="659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88" name="Google Shape;588;p58"/>
          <p:cNvPicPr preferRelativeResize="0"/>
          <p:nvPr/>
        </p:nvPicPr>
        <p:blipFill rotWithShape="1">
          <a:blip r:embed="rId6">
            <a:alphaModFix/>
          </a:blip>
          <a:srcRect b="11940" l="6047" r="6047" t="11124"/>
          <a:stretch/>
        </p:blipFill>
        <p:spPr>
          <a:xfrm>
            <a:off x="5845850" y="2254613"/>
            <a:ext cx="895900" cy="5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8"/>
          <p:cNvPicPr preferRelativeResize="0"/>
          <p:nvPr/>
        </p:nvPicPr>
        <p:blipFill rotWithShape="1">
          <a:blip r:embed="rId7">
            <a:alphaModFix/>
          </a:blip>
          <a:srcRect b="7766" l="6232" r="5863" t="9874"/>
          <a:stretch/>
        </p:blipFill>
        <p:spPr>
          <a:xfrm>
            <a:off x="6519013" y="3306613"/>
            <a:ext cx="8959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0" name="Google Shape;590;p58"/>
          <p:cNvCxnSpPr>
            <a:stCxn id="584" idx="2"/>
            <a:endCxn id="588" idx="0"/>
          </p:cNvCxnSpPr>
          <p:nvPr/>
        </p:nvCxnSpPr>
        <p:spPr>
          <a:xfrm rot="5400000">
            <a:off x="6311175" y="1612775"/>
            <a:ext cx="624600" cy="659100"/>
          </a:xfrm>
          <a:prstGeom prst="curvedConnector3">
            <a:avLst>
              <a:gd fmla="val 49999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1" name="Google Shape;591;p58"/>
          <p:cNvCxnSpPr>
            <a:stCxn id="585" idx="2"/>
            <a:endCxn id="589" idx="0"/>
          </p:cNvCxnSpPr>
          <p:nvPr/>
        </p:nvCxnSpPr>
        <p:spPr>
          <a:xfrm rot="5400000">
            <a:off x="7040450" y="2734925"/>
            <a:ext cx="498300" cy="645300"/>
          </a:xfrm>
          <a:prstGeom prst="curvedConnector3">
            <a:avLst>
              <a:gd fmla="val 49989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2" name="Google Shape;592;p58"/>
          <p:cNvCxnSpPr>
            <a:stCxn id="585" idx="2"/>
            <a:endCxn id="586" idx="0"/>
          </p:cNvCxnSpPr>
          <p:nvPr/>
        </p:nvCxnSpPr>
        <p:spPr>
          <a:xfrm flipH="1" rot="-5400000">
            <a:off x="7696400" y="2724275"/>
            <a:ext cx="477000" cy="645300"/>
          </a:xfrm>
          <a:prstGeom prst="curvedConnector3">
            <a:avLst>
              <a:gd fmla="val 49984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93" name="Google Shape;593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07852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9"/>
          <p:cNvSpPr txBox="1"/>
          <p:nvPr>
            <p:ph idx="4294967295" type="body"/>
          </p:nvPr>
        </p:nvSpPr>
        <p:spPr>
          <a:xfrm>
            <a:off x="268550" y="1017725"/>
            <a:ext cx="48783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HTTPRoutes distinguish between the “front end” of a Service and the “back ends”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Routing only happens at the Service frontend (a ClusterIP)...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…but once a routing decision is made, we go direct to a backend (an endpoint IP)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99" name="Google Shape;599;p59"/>
          <p:cNvSpPr txBox="1"/>
          <p:nvPr>
            <p:ph type="title"/>
          </p:nvPr>
        </p:nvSpPr>
        <p:spPr>
          <a:xfrm>
            <a:off x="3115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Routing Gotchas</a:t>
            </a:r>
            <a:endParaRPr sz="720">
              <a:solidFill>
                <a:schemeClr val="accent3"/>
              </a:solidFill>
            </a:endParaRPr>
          </a:p>
        </p:txBody>
      </p:sp>
      <p:pic>
        <p:nvPicPr>
          <p:cNvPr id="600" name="Google Shape;600;p59"/>
          <p:cNvPicPr preferRelativeResize="0"/>
          <p:nvPr/>
        </p:nvPicPr>
        <p:blipFill rotWithShape="1">
          <a:blip r:embed="rId3">
            <a:alphaModFix/>
          </a:blip>
          <a:srcRect b="11940" l="6047" r="6047" t="11124"/>
          <a:stretch/>
        </p:blipFill>
        <p:spPr>
          <a:xfrm>
            <a:off x="6505075" y="1095100"/>
            <a:ext cx="895900" cy="5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9"/>
          <p:cNvPicPr preferRelativeResize="0"/>
          <p:nvPr/>
        </p:nvPicPr>
        <p:blipFill rotWithShape="1">
          <a:blip r:embed="rId4">
            <a:alphaModFix amt="20000"/>
          </a:blip>
          <a:srcRect b="7766" l="6232" r="5863" t="9874"/>
          <a:stretch/>
        </p:blipFill>
        <p:spPr>
          <a:xfrm>
            <a:off x="7164300" y="2235725"/>
            <a:ext cx="8959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9"/>
          <p:cNvPicPr preferRelativeResize="0"/>
          <p:nvPr/>
        </p:nvPicPr>
        <p:blipFill rotWithShape="1">
          <a:blip r:embed="rId5">
            <a:alphaModFix/>
          </a:blip>
          <a:srcRect b="7142" l="6953" r="5142" t="5749"/>
          <a:stretch/>
        </p:blipFill>
        <p:spPr>
          <a:xfrm>
            <a:off x="7809575" y="3285275"/>
            <a:ext cx="895900" cy="60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3" name="Google Shape;603;p59"/>
          <p:cNvCxnSpPr>
            <a:stCxn id="600" idx="2"/>
            <a:endCxn id="604" idx="0"/>
          </p:cNvCxnSpPr>
          <p:nvPr/>
        </p:nvCxnSpPr>
        <p:spPr>
          <a:xfrm flipH="1" rot="-5400000">
            <a:off x="6121575" y="2461475"/>
            <a:ext cx="1676700" cy="13800"/>
          </a:xfrm>
          <a:prstGeom prst="curvedConnector3">
            <a:avLst>
              <a:gd fmla="val 49997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05" name="Google Shape;605;p59"/>
          <p:cNvPicPr preferRelativeResize="0"/>
          <p:nvPr/>
        </p:nvPicPr>
        <p:blipFill rotWithShape="1">
          <a:blip r:embed="rId6">
            <a:alphaModFix/>
          </a:blip>
          <a:srcRect b="11940" l="6047" r="6047" t="11124"/>
          <a:stretch/>
        </p:blipFill>
        <p:spPr>
          <a:xfrm>
            <a:off x="5845850" y="2254613"/>
            <a:ext cx="895900" cy="5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9"/>
          <p:cNvPicPr preferRelativeResize="0"/>
          <p:nvPr/>
        </p:nvPicPr>
        <p:blipFill rotWithShape="1">
          <a:blip r:embed="rId7">
            <a:alphaModFix/>
          </a:blip>
          <a:srcRect b="7766" l="6232" r="5863" t="9874"/>
          <a:stretch/>
        </p:blipFill>
        <p:spPr>
          <a:xfrm>
            <a:off x="6519013" y="3306613"/>
            <a:ext cx="8959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6" name="Google Shape;606;p59"/>
          <p:cNvCxnSpPr>
            <a:stCxn id="600" idx="2"/>
            <a:endCxn id="605" idx="0"/>
          </p:cNvCxnSpPr>
          <p:nvPr/>
        </p:nvCxnSpPr>
        <p:spPr>
          <a:xfrm rot="5400000">
            <a:off x="6311175" y="1612775"/>
            <a:ext cx="624600" cy="659100"/>
          </a:xfrm>
          <a:prstGeom prst="curvedConnector3">
            <a:avLst>
              <a:gd fmla="val 49999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p59"/>
          <p:cNvCxnSpPr>
            <a:endCxn id="600" idx="0"/>
          </p:cNvCxnSpPr>
          <p:nvPr/>
        </p:nvCxnSpPr>
        <p:spPr>
          <a:xfrm flipH="1">
            <a:off x="6953025" y="219100"/>
            <a:ext cx="1597800" cy="876000"/>
          </a:xfrm>
          <a:prstGeom prst="curvedConnector2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08" name="Google Shape;608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07852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0"/>
          <p:cNvSpPr txBox="1"/>
          <p:nvPr>
            <p:ph idx="4294967295" type="body"/>
          </p:nvPr>
        </p:nvSpPr>
        <p:spPr>
          <a:xfrm>
            <a:off x="268550" y="1017725"/>
            <a:ext cx="48783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So rather than setting up this…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14" name="Google Shape;614;p60"/>
          <p:cNvSpPr txBox="1"/>
          <p:nvPr>
            <p:ph type="title"/>
          </p:nvPr>
        </p:nvSpPr>
        <p:spPr>
          <a:xfrm>
            <a:off x="3115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Routing Gotchas</a:t>
            </a:r>
            <a:endParaRPr sz="720">
              <a:solidFill>
                <a:schemeClr val="accent3"/>
              </a:solidFill>
            </a:endParaRPr>
          </a:p>
        </p:txBody>
      </p:sp>
      <p:pic>
        <p:nvPicPr>
          <p:cNvPr id="615" name="Google Shape;615;p60"/>
          <p:cNvPicPr preferRelativeResize="0"/>
          <p:nvPr/>
        </p:nvPicPr>
        <p:blipFill rotWithShape="1">
          <a:blip r:embed="rId3">
            <a:alphaModFix/>
          </a:blip>
          <a:srcRect b="11940" l="6047" r="6047" t="11124"/>
          <a:stretch/>
        </p:blipFill>
        <p:spPr>
          <a:xfrm>
            <a:off x="6505075" y="1095100"/>
            <a:ext cx="895900" cy="5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60"/>
          <p:cNvPicPr preferRelativeResize="0"/>
          <p:nvPr/>
        </p:nvPicPr>
        <p:blipFill rotWithShape="1">
          <a:blip r:embed="rId4">
            <a:alphaModFix/>
          </a:blip>
          <a:srcRect b="7766" l="6232" r="5863" t="9874"/>
          <a:stretch/>
        </p:blipFill>
        <p:spPr>
          <a:xfrm>
            <a:off x="7164300" y="2235725"/>
            <a:ext cx="8959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0"/>
          <p:cNvPicPr preferRelativeResize="0"/>
          <p:nvPr/>
        </p:nvPicPr>
        <p:blipFill rotWithShape="1">
          <a:blip r:embed="rId5">
            <a:alphaModFix/>
          </a:blip>
          <a:srcRect b="7142" l="6953" r="5142" t="5749"/>
          <a:stretch/>
        </p:blipFill>
        <p:spPr>
          <a:xfrm>
            <a:off x="7809575" y="3285275"/>
            <a:ext cx="895900" cy="60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8" name="Google Shape;618;p60"/>
          <p:cNvCxnSpPr>
            <a:stCxn id="615" idx="2"/>
            <a:endCxn id="616" idx="0"/>
          </p:cNvCxnSpPr>
          <p:nvPr/>
        </p:nvCxnSpPr>
        <p:spPr>
          <a:xfrm flipH="1" rot="-5400000">
            <a:off x="6979725" y="1603325"/>
            <a:ext cx="605700" cy="659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9" name="Google Shape;619;p60"/>
          <p:cNvPicPr preferRelativeResize="0"/>
          <p:nvPr/>
        </p:nvPicPr>
        <p:blipFill rotWithShape="1">
          <a:blip r:embed="rId6">
            <a:alphaModFix/>
          </a:blip>
          <a:srcRect b="11940" l="6047" r="6047" t="11124"/>
          <a:stretch/>
        </p:blipFill>
        <p:spPr>
          <a:xfrm>
            <a:off x="5845850" y="2254613"/>
            <a:ext cx="895900" cy="5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60"/>
          <p:cNvPicPr preferRelativeResize="0"/>
          <p:nvPr/>
        </p:nvPicPr>
        <p:blipFill rotWithShape="1">
          <a:blip r:embed="rId7">
            <a:alphaModFix/>
          </a:blip>
          <a:srcRect b="7766" l="6232" r="5863" t="9874"/>
          <a:stretch/>
        </p:blipFill>
        <p:spPr>
          <a:xfrm>
            <a:off x="6519013" y="3306613"/>
            <a:ext cx="8959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1" name="Google Shape;621;p60"/>
          <p:cNvCxnSpPr>
            <a:stCxn id="615" idx="2"/>
            <a:endCxn id="619" idx="0"/>
          </p:cNvCxnSpPr>
          <p:nvPr/>
        </p:nvCxnSpPr>
        <p:spPr>
          <a:xfrm rot="5400000">
            <a:off x="6311175" y="1612775"/>
            <a:ext cx="624600" cy="659100"/>
          </a:xfrm>
          <a:prstGeom prst="curvedConnector3">
            <a:avLst>
              <a:gd fmla="val 49999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2" name="Google Shape;622;p60"/>
          <p:cNvCxnSpPr>
            <a:stCxn id="616" idx="2"/>
            <a:endCxn id="620" idx="0"/>
          </p:cNvCxnSpPr>
          <p:nvPr/>
        </p:nvCxnSpPr>
        <p:spPr>
          <a:xfrm rot="5400000">
            <a:off x="7040450" y="2734925"/>
            <a:ext cx="498300" cy="645300"/>
          </a:xfrm>
          <a:prstGeom prst="curvedConnector3">
            <a:avLst>
              <a:gd fmla="val 49989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3" name="Google Shape;623;p60"/>
          <p:cNvCxnSpPr>
            <a:stCxn id="616" idx="2"/>
            <a:endCxn id="617" idx="0"/>
          </p:cNvCxnSpPr>
          <p:nvPr/>
        </p:nvCxnSpPr>
        <p:spPr>
          <a:xfrm flipH="1" rot="-5400000">
            <a:off x="7696400" y="2724275"/>
            <a:ext cx="477000" cy="645300"/>
          </a:xfrm>
          <a:prstGeom prst="curvedConnector3">
            <a:avLst>
              <a:gd fmla="val 49984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4" name="Google Shape;624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07852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1"/>
          <p:cNvSpPr txBox="1"/>
          <p:nvPr>
            <p:ph idx="4294967295" type="body"/>
          </p:nvPr>
        </p:nvSpPr>
        <p:spPr>
          <a:xfrm>
            <a:off x="268550" y="1017725"/>
            <a:ext cx="48783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So rather than setting up this…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…you’re actually setting up this.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30" name="Google Shape;630;p61"/>
          <p:cNvSpPr txBox="1"/>
          <p:nvPr>
            <p:ph type="title"/>
          </p:nvPr>
        </p:nvSpPr>
        <p:spPr>
          <a:xfrm>
            <a:off x="3115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Routing Gotchas</a:t>
            </a:r>
            <a:endParaRPr sz="720">
              <a:solidFill>
                <a:schemeClr val="accent3"/>
              </a:solidFill>
            </a:endParaRPr>
          </a:p>
        </p:txBody>
      </p:sp>
      <p:pic>
        <p:nvPicPr>
          <p:cNvPr id="631" name="Google Shape;631;p61"/>
          <p:cNvPicPr preferRelativeResize="0"/>
          <p:nvPr/>
        </p:nvPicPr>
        <p:blipFill rotWithShape="1">
          <a:blip r:embed="rId3">
            <a:alphaModFix/>
          </a:blip>
          <a:srcRect b="11940" l="6047" r="6047" t="11124"/>
          <a:stretch/>
        </p:blipFill>
        <p:spPr>
          <a:xfrm>
            <a:off x="6505075" y="1095100"/>
            <a:ext cx="895900" cy="5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61"/>
          <p:cNvPicPr preferRelativeResize="0"/>
          <p:nvPr/>
        </p:nvPicPr>
        <p:blipFill rotWithShape="1">
          <a:blip r:embed="rId4">
            <a:alphaModFix/>
          </a:blip>
          <a:srcRect b="7766" l="6232" r="5863" t="9874"/>
          <a:stretch/>
        </p:blipFill>
        <p:spPr>
          <a:xfrm>
            <a:off x="7545750" y="1076213"/>
            <a:ext cx="8959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1"/>
          <p:cNvPicPr preferRelativeResize="0"/>
          <p:nvPr/>
        </p:nvPicPr>
        <p:blipFill rotWithShape="1">
          <a:blip r:embed="rId5">
            <a:alphaModFix/>
          </a:blip>
          <a:srcRect b="7142" l="6953" r="5142" t="5749"/>
          <a:stretch/>
        </p:blipFill>
        <p:spPr>
          <a:xfrm>
            <a:off x="8100100" y="2223313"/>
            <a:ext cx="895900" cy="60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4" name="Google Shape;634;p61"/>
          <p:cNvCxnSpPr>
            <a:stCxn id="631" idx="2"/>
            <a:endCxn id="635" idx="0"/>
          </p:cNvCxnSpPr>
          <p:nvPr/>
        </p:nvCxnSpPr>
        <p:spPr>
          <a:xfrm flipH="1" rot="-5400000">
            <a:off x="6882075" y="1700975"/>
            <a:ext cx="609900" cy="468000"/>
          </a:xfrm>
          <a:prstGeom prst="curvedConnector3">
            <a:avLst>
              <a:gd fmla="val 49991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36" name="Google Shape;636;p61"/>
          <p:cNvPicPr preferRelativeResize="0"/>
          <p:nvPr/>
        </p:nvPicPr>
        <p:blipFill rotWithShape="1">
          <a:blip r:embed="rId6">
            <a:alphaModFix/>
          </a:blip>
          <a:srcRect b="11940" l="6047" r="6047" t="11124"/>
          <a:stretch/>
        </p:blipFill>
        <p:spPr>
          <a:xfrm>
            <a:off x="5845850" y="2258700"/>
            <a:ext cx="895900" cy="5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61"/>
          <p:cNvPicPr preferRelativeResize="0"/>
          <p:nvPr/>
        </p:nvPicPr>
        <p:blipFill rotWithShape="1">
          <a:blip r:embed="rId7">
            <a:alphaModFix/>
          </a:blip>
          <a:srcRect b="7766" l="6232" r="5863" t="9874"/>
          <a:stretch/>
        </p:blipFill>
        <p:spPr>
          <a:xfrm>
            <a:off x="6972963" y="2239813"/>
            <a:ext cx="8959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7" name="Google Shape;637;p61"/>
          <p:cNvCxnSpPr>
            <a:stCxn id="631" idx="2"/>
            <a:endCxn id="636" idx="0"/>
          </p:cNvCxnSpPr>
          <p:nvPr/>
        </p:nvCxnSpPr>
        <p:spPr>
          <a:xfrm rot="5400000">
            <a:off x="6309075" y="1614875"/>
            <a:ext cx="628800" cy="659100"/>
          </a:xfrm>
          <a:prstGeom prst="curvedConnector3">
            <a:avLst>
              <a:gd fmla="val 49990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8" name="Google Shape;638;p61"/>
          <p:cNvCxnSpPr>
            <a:stCxn id="632" idx="2"/>
            <a:endCxn id="635" idx="0"/>
          </p:cNvCxnSpPr>
          <p:nvPr/>
        </p:nvCxnSpPr>
        <p:spPr>
          <a:xfrm rot="5400000">
            <a:off x="7411850" y="1658062"/>
            <a:ext cx="591000" cy="572700"/>
          </a:xfrm>
          <a:prstGeom prst="curvedConnector3">
            <a:avLst>
              <a:gd fmla="val 49992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9" name="Google Shape;639;p61"/>
          <p:cNvCxnSpPr>
            <a:stCxn id="632" idx="2"/>
            <a:endCxn id="633" idx="0"/>
          </p:cNvCxnSpPr>
          <p:nvPr/>
        </p:nvCxnSpPr>
        <p:spPr>
          <a:xfrm flipH="1" rot="-5400000">
            <a:off x="7983650" y="1658962"/>
            <a:ext cx="574500" cy="554400"/>
          </a:xfrm>
          <a:prstGeom prst="curvedConnector3">
            <a:avLst>
              <a:gd fmla="val 49991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40" name="Google Shape;640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07852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2"/>
          <p:cNvSpPr txBox="1"/>
          <p:nvPr>
            <p:ph idx="4294967295" type="body"/>
          </p:nvPr>
        </p:nvSpPr>
        <p:spPr>
          <a:xfrm>
            <a:off x="268550" y="1017725"/>
            <a:ext cx="85206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We covered how Gateway API can be used for ingress (“North/South”) and mesh (“East/West”) traffic routing tasks.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Consider starting with Gateway API for new ingress or mesh deployments, or just learn and prepare for the future if you’re already running in production.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Font typeface="Manrope"/>
              <a:buChar char="●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Look into </a:t>
            </a:r>
            <a:r>
              <a:rPr lang="en" sz="19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3"/>
              </a:rPr>
              <a:t>Flagger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or </a:t>
            </a:r>
            <a:r>
              <a:rPr lang="en" sz="19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4"/>
              </a:rPr>
              <a:t>Argo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workflows to automate the rollouts we demonstrated!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900"/>
              <a:buFont typeface="Manrope"/>
              <a:buChar char="●"/>
            </a:pP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Come help us build this project! </a:t>
            </a:r>
            <a:r>
              <a:rPr lang="en" sz="19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5"/>
              </a:rPr>
              <a:t>Weekly meetings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are posted on the 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SIG-Network calendar</a:t>
            </a:r>
            <a:r>
              <a:rPr lang="en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can be found on the Gateway API website - input, feedback and contributions from end users is invaluable in helping us design the best solutions!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46" name="Google Shape;646;p62"/>
          <p:cNvSpPr txBox="1"/>
          <p:nvPr>
            <p:ph type="title"/>
          </p:nvPr>
        </p:nvSpPr>
        <p:spPr>
          <a:xfrm>
            <a:off x="3115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Wrapping up!</a:t>
            </a:r>
            <a:endParaRPr sz="72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3"/>
          <p:cNvSpPr txBox="1"/>
          <p:nvPr>
            <p:ph idx="4294967295" type="title"/>
          </p:nvPr>
        </p:nvSpPr>
        <p:spPr>
          <a:xfrm>
            <a:off x="303750" y="1830600"/>
            <a:ext cx="85365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100">
                <a:solidFill>
                  <a:schemeClr val="lt1"/>
                </a:solidFill>
              </a:rPr>
              <a:t>Q&amp;A</a:t>
            </a:r>
            <a:endParaRPr sz="8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find us!</a:t>
            </a:r>
            <a:endParaRPr/>
          </a:p>
        </p:txBody>
      </p:sp>
      <p:sp>
        <p:nvSpPr>
          <p:cNvPr id="657" name="Google Shape;657;p64"/>
          <p:cNvSpPr txBox="1"/>
          <p:nvPr>
            <p:ph idx="2" type="title"/>
          </p:nvPr>
        </p:nvSpPr>
        <p:spPr>
          <a:xfrm>
            <a:off x="796835" y="1844752"/>
            <a:ext cx="73356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#sig-network-gateway-api on </a:t>
            </a:r>
            <a:r>
              <a:rPr lang="en" u="sng">
                <a:solidFill>
                  <a:schemeClr val="hlink"/>
                </a:solidFill>
                <a:hlinkClick r:id="rId3"/>
              </a:rPr>
              <a:t>Kubernetes Slack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64"/>
          <p:cNvSpPr txBox="1"/>
          <p:nvPr>
            <p:ph idx="3" type="title"/>
          </p:nvPr>
        </p:nvSpPr>
        <p:spPr>
          <a:xfrm>
            <a:off x="796835" y="2557649"/>
            <a:ext cx="73356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github.com/kubernetes-sigs/gateway-api</a:t>
            </a:r>
            <a:endParaRPr sz="1600"/>
          </a:p>
        </p:txBody>
      </p:sp>
      <p:sp>
        <p:nvSpPr>
          <p:cNvPr id="659" name="Google Shape;659;p64"/>
          <p:cNvSpPr txBox="1"/>
          <p:nvPr>
            <p:ph idx="5" type="title"/>
          </p:nvPr>
        </p:nvSpPr>
        <p:spPr>
          <a:xfrm>
            <a:off x="796835" y="3201949"/>
            <a:ext cx="73356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https://gateway-api.sigs.k8s.io/</a:t>
            </a:r>
            <a:endParaRPr sz="1600"/>
          </a:p>
        </p:txBody>
      </p:sp>
      <p:pic>
        <p:nvPicPr>
          <p:cNvPr id="660" name="Google Shape;660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8100" y="1768550"/>
            <a:ext cx="2574197" cy="2574197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64"/>
          <p:cNvSpPr txBox="1"/>
          <p:nvPr>
            <p:ph type="title"/>
          </p:nvPr>
        </p:nvSpPr>
        <p:spPr>
          <a:xfrm>
            <a:off x="796825" y="3846250"/>
            <a:ext cx="458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latin typeface="Open Sans"/>
                <a:ea typeface="Open Sans"/>
                <a:cs typeface="Open Sans"/>
                <a:sym typeface="Open Sans"/>
              </a:rPr>
              <a:t>Take the Gateway API user survey!</a:t>
            </a:r>
            <a:endParaRPr sz="162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2" name="Google Shape;662;p64"/>
          <p:cNvSpPr/>
          <p:nvPr/>
        </p:nvSpPr>
        <p:spPr>
          <a:xfrm>
            <a:off x="4244050" y="3078875"/>
            <a:ext cx="2183750" cy="1011600"/>
          </a:xfrm>
          <a:custGeom>
            <a:rect b="b" l="l" r="r" t="t"/>
            <a:pathLst>
              <a:path extrusionOk="0" h="40464" w="87350">
                <a:moveTo>
                  <a:pt x="0" y="40434"/>
                </a:moveTo>
                <a:cubicBezTo>
                  <a:pt x="3190" y="40177"/>
                  <a:pt x="13067" y="41257"/>
                  <a:pt x="19137" y="38891"/>
                </a:cubicBezTo>
                <a:cubicBezTo>
                  <a:pt x="25207" y="36525"/>
                  <a:pt x="30146" y="32049"/>
                  <a:pt x="36422" y="26236"/>
                </a:cubicBezTo>
                <a:cubicBezTo>
                  <a:pt x="42698" y="20423"/>
                  <a:pt x="48305" y="8385"/>
                  <a:pt x="56793" y="4012"/>
                </a:cubicBezTo>
                <a:cubicBezTo>
                  <a:pt x="65281" y="-361"/>
                  <a:pt x="82257" y="669"/>
                  <a:pt x="87350" y="0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/>
          <p:nvPr/>
        </p:nvSpPr>
        <p:spPr>
          <a:xfrm>
            <a:off x="4738800" y="-90450"/>
            <a:ext cx="4488900" cy="5668800"/>
          </a:xfrm>
          <a:prstGeom prst="rect">
            <a:avLst/>
          </a:prstGeom>
          <a:solidFill>
            <a:srgbClr val="F3F3F3">
              <a:alpha val="79110"/>
            </a:srgbClr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2"/>
          <p:cNvSpPr txBox="1"/>
          <p:nvPr>
            <p:ph idx="4294967295" type="title"/>
          </p:nvPr>
        </p:nvSpPr>
        <p:spPr>
          <a:xfrm>
            <a:off x="240975" y="2185650"/>
            <a:ext cx="41151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What’s on the agenda?</a:t>
            </a:r>
            <a:endParaRPr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4959900" y="1097400"/>
            <a:ext cx="4046700" cy="29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185FD"/>
              </a:buClr>
              <a:buSzPts val="1800"/>
              <a:buFont typeface="Arial"/>
              <a:buChar char="➔"/>
            </a:pPr>
            <a:r>
              <a:rPr lang="en" sz="1800">
                <a:solidFill>
                  <a:srgbClr val="133850"/>
                </a:solidFill>
                <a:latin typeface="Open Sans"/>
                <a:ea typeface="Open Sans"/>
                <a:cs typeface="Open Sans"/>
                <a:sym typeface="Open Sans"/>
              </a:rPr>
              <a:t>Brief description of the ingress problem and how Gateway API relates to it.</a:t>
            </a:r>
            <a:endParaRPr sz="1800">
              <a:solidFill>
                <a:srgbClr val="1338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185FD"/>
              </a:buClr>
              <a:buSzPts val="1800"/>
              <a:buFont typeface="Arial"/>
              <a:buChar char="➔"/>
            </a:pPr>
            <a:r>
              <a:rPr lang="en" sz="1800">
                <a:solidFill>
                  <a:srgbClr val="133850"/>
                </a:solidFill>
                <a:latin typeface="Open Sans"/>
                <a:ea typeface="Open Sans"/>
                <a:cs typeface="Open Sans"/>
                <a:sym typeface="Open Sans"/>
              </a:rPr>
              <a:t>Brief description of service meshes and why Gateway API is relevant there too.</a:t>
            </a:r>
            <a:endParaRPr sz="1800">
              <a:solidFill>
                <a:srgbClr val="1338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185FD"/>
              </a:buClr>
              <a:buSzPts val="1800"/>
              <a:buFont typeface="Arial"/>
              <a:buChar char="➔"/>
            </a:pPr>
            <a:r>
              <a:rPr b="1" lang="en" sz="1800">
                <a:solidFill>
                  <a:srgbClr val="0185FD"/>
                </a:solidFill>
                <a:latin typeface="Open Sans"/>
                <a:ea typeface="Open Sans"/>
                <a:cs typeface="Open Sans"/>
                <a:sym typeface="Open Sans"/>
              </a:rPr>
              <a:t>Workshop!</a:t>
            </a:r>
            <a:r>
              <a:rPr lang="en" sz="1800">
                <a:solidFill>
                  <a:srgbClr val="133850"/>
                </a:solidFill>
                <a:latin typeface="Open Sans"/>
                <a:ea typeface="Open Sans"/>
                <a:cs typeface="Open Sans"/>
                <a:sym typeface="Open Sans"/>
              </a:rPr>
              <a:t> Get your hands dirty and try all this out.</a:t>
            </a:r>
            <a:endParaRPr sz="1800">
              <a:solidFill>
                <a:srgbClr val="0733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/>
          <p:nvPr/>
        </p:nvSpPr>
        <p:spPr>
          <a:xfrm>
            <a:off x="4738800" y="-90450"/>
            <a:ext cx="4488900" cy="5668800"/>
          </a:xfrm>
          <a:prstGeom prst="rect">
            <a:avLst/>
          </a:prstGeom>
          <a:solidFill>
            <a:srgbClr val="F3F3F3">
              <a:alpha val="79110"/>
            </a:srgbClr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 txBox="1"/>
          <p:nvPr>
            <p:ph idx="4294967295" type="title"/>
          </p:nvPr>
        </p:nvSpPr>
        <p:spPr>
          <a:xfrm>
            <a:off x="229500" y="2004000"/>
            <a:ext cx="4115100" cy="11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do you need for th</a:t>
            </a:r>
            <a:r>
              <a:rPr lang="en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is</a:t>
            </a:r>
            <a:r>
              <a:rPr lang="en" sz="33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workshop?</a:t>
            </a:r>
            <a:endParaRPr sz="35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4925700" y="842700"/>
            <a:ext cx="41151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185FD"/>
              </a:buClr>
              <a:buSzPts val="1800"/>
              <a:buFont typeface="Open Sans"/>
              <a:buChar char="➔"/>
            </a:pPr>
            <a:r>
              <a:rPr lang="en" sz="1800">
                <a:solidFill>
                  <a:srgbClr val="073359"/>
                </a:solidFill>
                <a:latin typeface="Open Sans"/>
                <a:ea typeface="Open Sans"/>
                <a:cs typeface="Open Sans"/>
                <a:sym typeface="Open Sans"/>
              </a:rPr>
              <a:t>A Kubernetes cluster. We’ll be using </a:t>
            </a:r>
            <a:r>
              <a:rPr lang="en" sz="1800">
                <a:solidFill>
                  <a:srgbClr val="0185FD"/>
                </a:solidFill>
                <a:latin typeface="Consolas"/>
                <a:ea typeface="Consolas"/>
                <a:cs typeface="Consolas"/>
                <a:sym typeface="Consolas"/>
              </a:rPr>
              <a:t>k3d</a:t>
            </a:r>
            <a:r>
              <a:rPr lang="en" sz="1800">
                <a:solidFill>
                  <a:srgbClr val="073359"/>
                </a:solidFill>
                <a:latin typeface="Open Sans"/>
                <a:ea typeface="Open Sans"/>
                <a:cs typeface="Open Sans"/>
                <a:sym typeface="Open Sans"/>
              </a:rPr>
              <a:t>, but the type of cluster doesn’t much matter.</a:t>
            </a:r>
            <a:endParaRPr sz="1800">
              <a:solidFill>
                <a:srgbClr val="0733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185FD"/>
              </a:buClr>
              <a:buSzPts val="1800"/>
              <a:buFont typeface="Open Sans"/>
              <a:buChar char="➔"/>
            </a:pPr>
            <a:r>
              <a:rPr lang="en" sz="1800">
                <a:solidFill>
                  <a:srgbClr val="073359"/>
                </a:solidFill>
                <a:latin typeface="Open Sans"/>
                <a:ea typeface="Open Sans"/>
                <a:cs typeface="Open Sans"/>
                <a:sym typeface="Open Sans"/>
              </a:rPr>
              <a:t>To follow along, you’ll need </a:t>
            </a:r>
            <a:r>
              <a:rPr lang="en" sz="1800">
                <a:solidFill>
                  <a:srgbClr val="0185FD"/>
                </a:solidFill>
                <a:latin typeface="Consolas"/>
                <a:ea typeface="Consolas"/>
                <a:cs typeface="Consolas"/>
                <a:sym typeface="Consolas"/>
              </a:rPr>
              <a:t>kubectl</a:t>
            </a:r>
            <a:r>
              <a:rPr lang="en" sz="1800">
                <a:solidFill>
                  <a:srgbClr val="07335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helm</a:t>
            </a:r>
            <a:r>
              <a:rPr lang="en" sz="1800">
                <a:solidFill>
                  <a:srgbClr val="07335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bat</a:t>
            </a:r>
            <a:r>
              <a:rPr lang="en" sz="1800">
                <a:solidFill>
                  <a:srgbClr val="073359"/>
                </a:solidFill>
                <a:latin typeface="Open Sans"/>
                <a:ea typeface="Open Sans"/>
                <a:cs typeface="Open Sans"/>
                <a:sym typeface="Open Sans"/>
              </a:rPr>
              <a:t>, and optionally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yq</a:t>
            </a:r>
            <a:r>
              <a:rPr lang="en" sz="1800">
                <a:solidFill>
                  <a:srgbClr val="073359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" sz="1800">
                <a:solidFill>
                  <a:srgbClr val="073359"/>
                </a:solidFill>
                <a:latin typeface="Open Sans"/>
                <a:ea typeface="Open Sans"/>
                <a:cs typeface="Open Sans"/>
                <a:sym typeface="Open Sans"/>
              </a:rPr>
              <a:t> We’ll download and install either </a:t>
            </a:r>
            <a:r>
              <a:rPr lang="en" sz="1800">
                <a:solidFill>
                  <a:srgbClr val="0185FD"/>
                </a:solidFill>
                <a:latin typeface="Consolas"/>
                <a:ea typeface="Consolas"/>
                <a:cs typeface="Consolas"/>
                <a:sym typeface="Consolas"/>
              </a:rPr>
              <a:t>linkerd</a:t>
            </a:r>
            <a:r>
              <a:rPr lang="en" sz="1800">
                <a:solidFill>
                  <a:srgbClr val="073359"/>
                </a:solidFill>
                <a:latin typeface="Open Sans"/>
                <a:ea typeface="Open Sans"/>
                <a:cs typeface="Open Sans"/>
                <a:sym typeface="Open Sans"/>
              </a:rPr>
              <a:t> or</a:t>
            </a:r>
            <a:r>
              <a:rPr lang="en" sz="1800">
                <a:solidFill>
                  <a:srgbClr val="0014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solidFill>
                  <a:srgbClr val="0185FD"/>
                </a:solidFill>
                <a:latin typeface="Consolas"/>
                <a:ea typeface="Consolas"/>
                <a:cs typeface="Consolas"/>
                <a:sym typeface="Consolas"/>
              </a:rPr>
              <a:t>istioctl</a:t>
            </a:r>
            <a:r>
              <a:rPr lang="en" sz="1800">
                <a:solidFill>
                  <a:srgbClr val="073359"/>
                </a:solidFill>
                <a:latin typeface="Open Sans"/>
                <a:ea typeface="Open Sans"/>
                <a:cs typeface="Open Sans"/>
                <a:sym typeface="Open Sans"/>
              </a:rPr>
              <a:t> during the tutorial.</a:t>
            </a:r>
            <a:endParaRPr sz="1800">
              <a:solidFill>
                <a:srgbClr val="0733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185FD"/>
              </a:buClr>
              <a:buSzPts val="1800"/>
              <a:buFont typeface="Open Sans"/>
              <a:buChar char="➔"/>
            </a:pPr>
            <a:r>
              <a:rPr lang="en" sz="1800">
                <a:solidFill>
                  <a:srgbClr val="073359"/>
                </a:solidFill>
                <a:latin typeface="Open Sans"/>
                <a:ea typeface="Open Sans"/>
                <a:cs typeface="Open Sans"/>
                <a:sym typeface="Open Sans"/>
              </a:rPr>
              <a:t>Check out the workshop source </a:t>
            </a:r>
            <a:r>
              <a:rPr lang="en" sz="17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https://github.com/BuoyantIO/gateway-api-workshop/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/>
          <p:nvPr/>
        </p:nvSpPr>
        <p:spPr>
          <a:xfrm>
            <a:off x="4738800" y="-90450"/>
            <a:ext cx="4488900" cy="5668800"/>
          </a:xfrm>
          <a:prstGeom prst="rect">
            <a:avLst/>
          </a:prstGeom>
          <a:solidFill>
            <a:srgbClr val="F3F3F3">
              <a:alpha val="79110"/>
            </a:srgbClr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4959900" y="901650"/>
            <a:ext cx="40467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185FD"/>
              </a:buClr>
              <a:buSzPts val="1800"/>
              <a:buFont typeface="Open Sans"/>
              <a:buChar char="➔"/>
            </a:pPr>
            <a:r>
              <a:rPr lang="en" sz="1800">
                <a:solidFill>
                  <a:srgbClr val="073359"/>
                </a:solidFill>
                <a:latin typeface="Open Sans"/>
                <a:ea typeface="Open Sans"/>
                <a:cs typeface="Open Sans"/>
                <a:sym typeface="Open Sans"/>
              </a:rPr>
              <a:t>Clone the workshop repo and </a:t>
            </a:r>
            <a:r>
              <a:rPr b="1" lang="en" sz="1800">
                <a:solidFill>
                  <a:srgbClr val="073359"/>
                </a:solidFill>
                <a:latin typeface="Open Sans"/>
                <a:ea typeface="Open Sans"/>
                <a:cs typeface="Open Sans"/>
                <a:sym typeface="Open Sans"/>
              </a:rPr>
              <a:t>MAKE SURE YOU’RE USING AN EMPTY CLUSTER.</a:t>
            </a:r>
            <a:endParaRPr b="1" sz="1800">
              <a:solidFill>
                <a:srgbClr val="0733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185FD"/>
              </a:buClr>
              <a:buSzPts val="1800"/>
              <a:buFont typeface="Open Sans"/>
              <a:buChar char="➔"/>
            </a:pPr>
            <a:r>
              <a:rPr lang="en" sz="1800">
                <a:solidFill>
                  <a:srgbClr val="073359"/>
                </a:solidFill>
                <a:latin typeface="Open Sans"/>
                <a:ea typeface="Open Sans"/>
                <a:cs typeface="Open Sans"/>
                <a:sym typeface="Open Sans"/>
              </a:rPr>
              <a:t>To use a </a:t>
            </a:r>
            <a:r>
              <a:rPr lang="en" sz="1800">
                <a:solidFill>
                  <a:srgbClr val="073359"/>
                </a:solidFill>
                <a:latin typeface="Consolas"/>
                <a:ea typeface="Consolas"/>
                <a:cs typeface="Consolas"/>
                <a:sym typeface="Consolas"/>
              </a:rPr>
              <a:t>k3d</a:t>
            </a:r>
            <a:r>
              <a:rPr lang="en" sz="1800">
                <a:solidFill>
                  <a:srgbClr val="073359"/>
                </a:solidFill>
                <a:latin typeface="Open Sans"/>
                <a:ea typeface="Open Sans"/>
                <a:cs typeface="Open Sans"/>
                <a:sym typeface="Open Sans"/>
              </a:rPr>
              <a:t> cluster, run</a:t>
            </a:r>
            <a:br>
              <a:rPr lang="en" sz="1800">
                <a:solidFill>
                  <a:srgbClr val="07335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800">
                <a:solidFill>
                  <a:srgbClr val="0185FD"/>
                </a:solidFill>
                <a:latin typeface="Consolas"/>
                <a:ea typeface="Consolas"/>
                <a:cs typeface="Consolas"/>
                <a:sym typeface="Consolas"/>
              </a:rPr>
              <a:t>bash create-cluster.sh</a:t>
            </a:r>
            <a:endParaRPr sz="1800">
              <a:solidFill>
                <a:srgbClr val="0185F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185FD"/>
              </a:buClr>
              <a:buSzPts val="1800"/>
              <a:buFont typeface="Open Sans"/>
              <a:buChar char="➔"/>
            </a:pPr>
            <a:r>
              <a:rPr lang="en" sz="1800">
                <a:solidFill>
                  <a:srgbClr val="073359"/>
                </a:solidFill>
                <a:latin typeface="Open Sans"/>
                <a:ea typeface="Open Sans"/>
                <a:cs typeface="Open Sans"/>
                <a:sym typeface="Open Sans"/>
              </a:rPr>
              <a:t>Any kind of cluster should do, really.</a:t>
            </a:r>
            <a:endParaRPr sz="1800">
              <a:solidFill>
                <a:srgbClr val="0733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1800"/>
              <a:buFont typeface="Open Sans"/>
              <a:buChar char="◆"/>
            </a:pPr>
            <a:r>
              <a:rPr lang="en" sz="18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(Want to use a Civo cluster? </a:t>
            </a:r>
            <a:r>
              <a:rPr lang="en" sz="1800" u="sng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https://www.civo.com/</a:t>
            </a:r>
            <a:br>
              <a:rPr lang="en" sz="1800" u="sng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en" sz="1800" u="sng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seminar-signup</a:t>
            </a:r>
            <a:r>
              <a:rPr lang="en" sz="18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 🙂)</a:t>
            </a:r>
            <a:endParaRPr sz="1800">
              <a:solidFill>
                <a:srgbClr val="0733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4"/>
          <p:cNvSpPr txBox="1"/>
          <p:nvPr>
            <p:ph idx="4294967295" type="title"/>
          </p:nvPr>
        </p:nvSpPr>
        <p:spPr>
          <a:xfrm>
            <a:off x="229500" y="2004000"/>
            <a:ext cx="4115100" cy="11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do you need for th</a:t>
            </a:r>
            <a:r>
              <a:rPr lang="en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is</a:t>
            </a:r>
            <a:r>
              <a:rPr lang="en" sz="33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workshop?</a:t>
            </a:r>
            <a:endParaRPr sz="35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idx="4294967295" type="title"/>
          </p:nvPr>
        </p:nvSpPr>
        <p:spPr>
          <a:xfrm>
            <a:off x="150" y="2185650"/>
            <a:ext cx="91440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The Ingress Problem</a:t>
            </a:r>
            <a:endParaRPr sz="48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5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85FD"/>
                </a:solidFill>
              </a:rPr>
              <a:t>How do you let people use your services?</a:t>
            </a:r>
            <a:endParaRPr>
              <a:solidFill>
                <a:srgbClr val="0185FD"/>
              </a:solidFill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2210275" y="2489875"/>
            <a:ext cx="4723200" cy="2184600"/>
          </a:xfrm>
          <a:prstGeom prst="roundRect">
            <a:avLst>
              <a:gd fmla="val 16667" name="adj"/>
            </a:avLst>
          </a:prstGeom>
          <a:solidFill>
            <a:srgbClr val="0185FD">
              <a:alpha val="5060"/>
            </a:srgbClr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150" y="411621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2998078" y="3127041"/>
            <a:ext cx="792300" cy="686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FEFEF"/>
          </a:solidFill>
          <a:ln cap="flat" cmpd="sng" w="9525">
            <a:solidFill>
              <a:srgbClr val="0185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158" name="Google Shape;158;p26"/>
          <p:cNvSpPr/>
          <p:nvPr/>
        </p:nvSpPr>
        <p:spPr>
          <a:xfrm>
            <a:off x="5353365" y="2734166"/>
            <a:ext cx="792300" cy="686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FEFEF"/>
          </a:solidFill>
          <a:ln cap="flat" cmpd="sng" w="9525">
            <a:solidFill>
              <a:srgbClr val="0185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159" name="Google Shape;159;p26"/>
          <p:cNvSpPr/>
          <p:nvPr/>
        </p:nvSpPr>
        <p:spPr>
          <a:xfrm>
            <a:off x="4143915" y="3743791"/>
            <a:ext cx="792300" cy="686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FEFEF"/>
          </a:solidFill>
          <a:ln cap="flat" cmpd="sng" w="9525">
            <a:solidFill>
              <a:srgbClr val="0185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cxnSp>
        <p:nvCxnSpPr>
          <p:cNvPr id="160" name="Google Shape;160;p26"/>
          <p:cNvCxnSpPr>
            <a:stCxn id="161" idx="2"/>
            <a:endCxn id="157" idx="0"/>
          </p:cNvCxnSpPr>
          <p:nvPr/>
        </p:nvCxnSpPr>
        <p:spPr>
          <a:xfrm rot="5400000">
            <a:off x="3423928" y="2354091"/>
            <a:ext cx="1482600" cy="749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4782" y="2149531"/>
            <a:ext cx="581044" cy="6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4099150" y="1060263"/>
            <a:ext cx="792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🧑‍💻</a:t>
            </a:r>
            <a:endParaRPr sz="5600"/>
          </a:p>
        </p:txBody>
      </p:sp>
      <p:sp>
        <p:nvSpPr>
          <p:cNvPr id="164" name="Google Shape;164;p26"/>
          <p:cNvSpPr txBox="1"/>
          <p:nvPr/>
        </p:nvSpPr>
        <p:spPr>
          <a:xfrm>
            <a:off x="5291725" y="1945500"/>
            <a:ext cx="387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9025" y="59225"/>
            <a:ext cx="1064975" cy="1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KCNA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1443"/>
      </a:dk1>
      <a:lt1>
        <a:srgbClr val="FFFFFF"/>
      </a:lt1>
      <a:dk2>
        <a:srgbClr val="02A398"/>
      </a:dk2>
      <a:lt2>
        <a:srgbClr val="01C1B4"/>
      </a:lt2>
      <a:accent1>
        <a:srgbClr val="64F9BF"/>
      </a:accent1>
      <a:accent2>
        <a:srgbClr val="01C1B4"/>
      </a:accent2>
      <a:accent3>
        <a:srgbClr val="0185FD"/>
      </a:accent3>
      <a:accent4>
        <a:srgbClr val="0167C4"/>
      </a:accent4>
      <a:accent5>
        <a:srgbClr val="014380"/>
      </a:accent5>
      <a:accent6>
        <a:srgbClr val="073359"/>
      </a:accent6>
      <a:hlink>
        <a:srgbClr val="0185F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